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6" r:id="rId2"/>
    <p:sldId id="258" r:id="rId3"/>
    <p:sldId id="259" r:id="rId4"/>
    <p:sldId id="275" r:id="rId5"/>
    <p:sldId id="278" r:id="rId6"/>
    <p:sldId id="277" r:id="rId7"/>
    <p:sldId id="276" r:id="rId8"/>
    <p:sldId id="280" r:id="rId9"/>
    <p:sldId id="283" r:id="rId10"/>
    <p:sldId id="281" r:id="rId11"/>
    <p:sldId id="282" r:id="rId12"/>
    <p:sldId id="285" r:id="rId13"/>
    <p:sldId id="284" r:id="rId14"/>
    <p:sldId id="286" r:id="rId15"/>
    <p:sldId id="260" r:id="rId16"/>
    <p:sldId id="289" r:id="rId17"/>
    <p:sldId id="28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8889" autoAdjust="0"/>
  </p:normalViewPr>
  <p:slideViewPr>
    <p:cSldViewPr snapToGrid="0">
      <p:cViewPr varScale="1">
        <p:scale>
          <a:sx n="70" d="100"/>
          <a:sy n="70" d="100"/>
        </p:scale>
        <p:origin x="1166"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50B7D4-51F2-4BE9-BD73-F5997913703C}" type="datetimeFigureOut">
              <a:rPr lang="en-US" smtClean="0"/>
              <a:t>6/9/2022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3C2F93-68E8-4BA3-B02C-FFBED89BAD47}" type="slidenum">
              <a:rPr lang="en-US" smtClean="0"/>
              <a:t>‹#›</a:t>
            </a:fld>
            <a:endParaRPr lang="en-US"/>
          </a:p>
        </p:txBody>
      </p:sp>
    </p:spTree>
    <p:extLst>
      <p:ext uri="{BB962C8B-B14F-4D97-AF65-F5344CB8AC3E}">
        <p14:creationId xmlns:p14="http://schemas.microsoft.com/office/powerpoint/2010/main" val="15118295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topic of my capstone is – Supply Chain Disruption: The Real Cause of Inflation.</a:t>
            </a:r>
          </a:p>
        </p:txBody>
      </p:sp>
      <p:sp>
        <p:nvSpPr>
          <p:cNvPr id="4" name="Slide Number Placeholder 3"/>
          <p:cNvSpPr>
            <a:spLocks noGrp="1"/>
          </p:cNvSpPr>
          <p:nvPr>
            <p:ph type="sldNum" sz="quarter" idx="5"/>
          </p:nvPr>
        </p:nvSpPr>
        <p:spPr/>
        <p:txBody>
          <a:bodyPr/>
          <a:lstStyle/>
          <a:p>
            <a:fld id="{0B3C2F93-68E8-4BA3-B02C-FFBED89BAD47}" type="slidenum">
              <a:rPr lang="en-US" smtClean="0"/>
              <a:t>1</a:t>
            </a:fld>
            <a:endParaRPr lang="en-US"/>
          </a:p>
        </p:txBody>
      </p:sp>
    </p:spTree>
    <p:extLst>
      <p:ext uri="{BB962C8B-B14F-4D97-AF65-F5344CB8AC3E}">
        <p14:creationId xmlns:p14="http://schemas.microsoft.com/office/powerpoint/2010/main" val="30762482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begs the question: Is the increase of the M1 money stock a result of quantitative easing and does it have explanatory power for inflation? </a:t>
            </a:r>
            <a:br>
              <a:rPr lang="en-US" dirty="0"/>
            </a:br>
            <a:br>
              <a:rPr lang="en-US" dirty="0"/>
            </a:br>
            <a:r>
              <a:rPr lang="en-US" dirty="0"/>
              <a:t>Below I have regressed the first difference of inflation, against the first difference of the M1 money supply. We can see that statistically, it is not significant at a 10% level.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Times New Roman" panose="02020603050405020304" pitchFamily="18" charset="0"/>
                <a:ea typeface="Times New Roman" panose="02020603050405020304" pitchFamily="18" charset="0"/>
              </a:rPr>
              <a:t>We have been seeing that the money supply has been increasing, due to QE, ever since the Financial Crises back in 2008, but we have not declared inflation during those times. However, we are seeing it now in the response to COVID-19 and it’s not solely because the Federal Reserve is conducting quantitative easing. Therefore, inflation is not to be blamed for quantitative easing, but COVID.</a:t>
            </a:r>
            <a:r>
              <a:rPr lang="en-US" sz="1800" dirty="0">
                <a:effectLst/>
                <a:latin typeface="Calibri" panose="020F0502020204030204" pitchFamily="34" charset="0"/>
                <a:ea typeface="Calibri" panose="020F0502020204030204" pitchFamily="34" charset="0"/>
                <a:cs typeface="Arial" panose="020B0604020202020204" pitchFamily="34" charset="0"/>
              </a:rPr>
              <a:t> </a:t>
            </a:r>
            <a:r>
              <a:rPr lang="en-US" sz="1800" dirty="0">
                <a:solidFill>
                  <a:srgbClr val="000000"/>
                </a:solidFill>
                <a:effectLst/>
                <a:latin typeface="Times New Roman" panose="02020603050405020304" pitchFamily="18" charset="0"/>
                <a:ea typeface="Times New Roman" panose="02020603050405020304" pitchFamily="18" charset="0"/>
              </a:rPr>
              <a:t>Specifically, due to the problem of the disruption of the supply chain due to COVID. </a:t>
            </a:r>
            <a:endParaRPr lang="en-US" dirty="0"/>
          </a:p>
        </p:txBody>
      </p:sp>
      <p:sp>
        <p:nvSpPr>
          <p:cNvPr id="4" name="Slide Number Placeholder 3"/>
          <p:cNvSpPr>
            <a:spLocks noGrp="1"/>
          </p:cNvSpPr>
          <p:nvPr>
            <p:ph type="sldNum" sz="quarter" idx="5"/>
          </p:nvPr>
        </p:nvSpPr>
        <p:spPr/>
        <p:txBody>
          <a:bodyPr/>
          <a:lstStyle/>
          <a:p>
            <a:fld id="{0B3C2F93-68E8-4BA3-B02C-FFBED89BAD47}" type="slidenum">
              <a:rPr lang="en-US" smtClean="0"/>
              <a:t>10</a:t>
            </a:fld>
            <a:endParaRPr lang="en-US"/>
          </a:p>
        </p:txBody>
      </p:sp>
    </p:spTree>
    <p:extLst>
      <p:ext uri="{BB962C8B-B14F-4D97-AF65-F5344CB8AC3E}">
        <p14:creationId xmlns:p14="http://schemas.microsoft.com/office/powerpoint/2010/main" val="28539563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COVID 19 has affected the way we conduct trade globally. Since the globe has minimized social contact, businesses were completely shut down and as a result, it had changed trading patterns between countries. It completely halted shipment, even mid-way through, when these vessels were being </a:t>
            </a:r>
            <a:r>
              <a:rPr lang="en-US" dirty="0" err="1"/>
              <a:t>rerouted,causing</a:t>
            </a:r>
            <a:r>
              <a:rPr lang="en-US" dirty="0"/>
              <a:t> confusion. In the midst of the confusion, containers were being shipped to the wrong places as well. This caused trade imbalances and a ripple effect in logistics. Naturally, items became scarce and prices increased. </a:t>
            </a:r>
            <a:br>
              <a:rPr lang="en-US" dirty="0"/>
            </a:br>
            <a:br>
              <a:rPr lang="en-US" dirty="0"/>
            </a:br>
            <a:r>
              <a:rPr lang="en-US" dirty="0"/>
              <a:t>Commodity prices have skyrocketed during COVID, which is illustrated on the right. They have reached historical highs because there were shortages in containers due to the changes in trade. Moreover, there was also a shortage of labor. Mixed with the shortages in containers and miscommunication, it had caused major delays in shipment. We can see this data from the Port of Los Angeles in the next slide. </a:t>
            </a:r>
          </a:p>
        </p:txBody>
      </p:sp>
      <p:sp>
        <p:nvSpPr>
          <p:cNvPr id="4" name="Slide Number Placeholder 3"/>
          <p:cNvSpPr>
            <a:spLocks noGrp="1"/>
          </p:cNvSpPr>
          <p:nvPr>
            <p:ph type="sldNum" sz="quarter" idx="5"/>
          </p:nvPr>
        </p:nvSpPr>
        <p:spPr/>
        <p:txBody>
          <a:bodyPr/>
          <a:lstStyle/>
          <a:p>
            <a:fld id="{0B3C2F93-68E8-4BA3-B02C-FFBED89BAD47}" type="slidenum">
              <a:rPr lang="en-US" smtClean="0"/>
              <a:t>11</a:t>
            </a:fld>
            <a:endParaRPr lang="en-US"/>
          </a:p>
        </p:txBody>
      </p:sp>
    </p:spTree>
    <p:extLst>
      <p:ext uri="{BB962C8B-B14F-4D97-AF65-F5344CB8AC3E}">
        <p14:creationId xmlns:p14="http://schemas.microsoft.com/office/powerpoint/2010/main" val="28049110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vessels and containers being misdirected and an increase in demand, there was a dramatic increase in vessels and the amount spent at the Port of Los Angeles. This had caused major traffic in this port and held true with other ports as well. It was so bad that there were lines across the ocean for these vessels to be docked. </a:t>
            </a:r>
            <a:br>
              <a:rPr lang="en-US" dirty="0"/>
            </a:br>
            <a:br>
              <a:rPr lang="en-US" dirty="0"/>
            </a:br>
            <a:r>
              <a:rPr lang="en-US" dirty="0"/>
              <a:t>The average vessels at berth have increased, causing traffic. Also, the average days at anchor and Berth have increased, which is more time spent at the port to unload. These vessels are waiting to be cleared so containers can be unloaded. This is the result of the container crisis we are and were facing during the pandemic. This is why shipment was delayed. </a:t>
            </a:r>
          </a:p>
        </p:txBody>
      </p:sp>
      <p:sp>
        <p:nvSpPr>
          <p:cNvPr id="4" name="Slide Number Placeholder 3"/>
          <p:cNvSpPr>
            <a:spLocks noGrp="1"/>
          </p:cNvSpPr>
          <p:nvPr>
            <p:ph type="sldNum" sz="quarter" idx="5"/>
          </p:nvPr>
        </p:nvSpPr>
        <p:spPr/>
        <p:txBody>
          <a:bodyPr/>
          <a:lstStyle/>
          <a:p>
            <a:fld id="{0B3C2F93-68E8-4BA3-B02C-FFBED89BAD47}" type="slidenum">
              <a:rPr lang="en-US" smtClean="0"/>
              <a:t>12</a:t>
            </a:fld>
            <a:endParaRPr lang="en-US"/>
          </a:p>
        </p:txBody>
      </p:sp>
    </p:spTree>
    <p:extLst>
      <p:ext uri="{BB962C8B-B14F-4D97-AF65-F5344CB8AC3E}">
        <p14:creationId xmlns:p14="http://schemas.microsoft.com/office/powerpoint/2010/main" val="22643918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In the port of Los Angeles, the total amount of empty containers in 2021 was approximately 5.1 million, from 4.3 Million in 2020. This was an increase of 18%. Similarly, in the Port of Long beach, in 2020, there was a total of 2.6 million empty containers and 3.4 million in 2021 – a 27% increase. This is a huge trade imbalance between the total amount of inbounded and empty containers that were outbound. This means that there are inefficiencies in logistics.</a:t>
            </a:r>
          </a:p>
        </p:txBody>
      </p:sp>
      <p:sp>
        <p:nvSpPr>
          <p:cNvPr id="4" name="Slide Number Placeholder 3"/>
          <p:cNvSpPr>
            <a:spLocks noGrp="1"/>
          </p:cNvSpPr>
          <p:nvPr>
            <p:ph type="sldNum" sz="quarter" idx="5"/>
          </p:nvPr>
        </p:nvSpPr>
        <p:spPr/>
        <p:txBody>
          <a:bodyPr/>
          <a:lstStyle/>
          <a:p>
            <a:fld id="{0B3C2F93-68E8-4BA3-B02C-FFBED89BAD47}" type="slidenum">
              <a:rPr lang="en-US" smtClean="0"/>
              <a:t>13</a:t>
            </a:fld>
            <a:endParaRPr lang="en-US"/>
          </a:p>
        </p:txBody>
      </p:sp>
    </p:spTree>
    <p:extLst>
      <p:ext uri="{BB962C8B-B14F-4D97-AF65-F5344CB8AC3E}">
        <p14:creationId xmlns:p14="http://schemas.microsoft.com/office/powerpoint/2010/main" val="29518791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These inefficiencies caused bottlenecks and the trade imbalances have increased container costs, which affected the prices of final goods since the costs are passed down to consumers. In September 2021, freight costs reached an all-time high of $10, 375 per 40-foot container. Additionally, factories have cut down the inventory of new containers because of the lack of demand since prices were so expensive. The lack of demand for containers were so low that there were more containers being scrapped than produced. </a:t>
            </a:r>
          </a:p>
        </p:txBody>
      </p:sp>
      <p:sp>
        <p:nvSpPr>
          <p:cNvPr id="4" name="Slide Number Placeholder 3"/>
          <p:cNvSpPr>
            <a:spLocks noGrp="1"/>
          </p:cNvSpPr>
          <p:nvPr>
            <p:ph type="sldNum" sz="quarter" idx="5"/>
          </p:nvPr>
        </p:nvSpPr>
        <p:spPr/>
        <p:txBody>
          <a:bodyPr/>
          <a:lstStyle/>
          <a:p>
            <a:fld id="{0B3C2F93-68E8-4BA3-B02C-FFBED89BAD47}" type="slidenum">
              <a:rPr lang="en-US" smtClean="0"/>
              <a:t>14</a:t>
            </a:fld>
            <a:endParaRPr lang="en-US"/>
          </a:p>
        </p:txBody>
      </p:sp>
    </p:spTree>
    <p:extLst>
      <p:ext uri="{BB962C8B-B14F-4D97-AF65-F5344CB8AC3E}">
        <p14:creationId xmlns:p14="http://schemas.microsoft.com/office/powerpoint/2010/main" val="2457185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my model to test my hypothesis, that inflation is caused by the disruption in the supply chain, rather than quantitative easing is displayed above. </a:t>
            </a:r>
            <a:br>
              <a:rPr lang="en-US" dirty="0"/>
            </a:br>
            <a:br>
              <a:rPr lang="en-US" dirty="0"/>
            </a:br>
            <a:r>
              <a:rPr lang="en-US" dirty="0"/>
              <a:t>The model is regressing for the first difference of inflation. These independent variables are also first-differenced. They are the 4-year expected inflation rate, Money Supply (M1), Oil, Unemployment, and PPI Freight Trucking. PPI Freight Trucking is included in the model because it is to explain the supply chain disruption effects. The sample size is from late 2007 to late 2021, and regressed using the HAC standard errors to fix serial correlation and any spurious regressions. </a:t>
            </a:r>
          </a:p>
          <a:p>
            <a:endParaRPr lang="en-US" dirty="0"/>
          </a:p>
          <a:p>
            <a:r>
              <a:rPr lang="en-US" dirty="0"/>
              <a:t>As a result, nearly all the variables are statistically significant at a 1% level, except the expected inflation rate, which is almost significant at a 10% level. </a:t>
            </a:r>
          </a:p>
        </p:txBody>
      </p:sp>
      <p:sp>
        <p:nvSpPr>
          <p:cNvPr id="4" name="Slide Number Placeholder 3"/>
          <p:cNvSpPr>
            <a:spLocks noGrp="1"/>
          </p:cNvSpPr>
          <p:nvPr>
            <p:ph type="sldNum" sz="quarter" idx="5"/>
          </p:nvPr>
        </p:nvSpPr>
        <p:spPr/>
        <p:txBody>
          <a:bodyPr/>
          <a:lstStyle/>
          <a:p>
            <a:fld id="{0B3C2F93-68E8-4BA3-B02C-FFBED89BAD47}" type="slidenum">
              <a:rPr lang="en-US" smtClean="0"/>
              <a:t>15</a:t>
            </a:fld>
            <a:endParaRPr lang="en-US"/>
          </a:p>
        </p:txBody>
      </p:sp>
    </p:spTree>
    <p:extLst>
      <p:ext uri="{BB962C8B-B14F-4D97-AF65-F5344CB8AC3E}">
        <p14:creationId xmlns:p14="http://schemas.microsoft.com/office/powerpoint/2010/main" val="14912915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results. If we were to mainly focus on the money supply and the PPI of Freight Trucking, we can see that they are both statistically significant at a 1% level. If M1 Money Stock is to increase by 1 percentage point, inflation is to increase by virtually 0. However, if the PPI of Freight Trucking were to increase by 1 percentage point, inflation is to increase by 13.9 percentage points. This is a profound discovery. </a:t>
            </a:r>
          </a:p>
        </p:txBody>
      </p:sp>
      <p:sp>
        <p:nvSpPr>
          <p:cNvPr id="4" name="Slide Number Placeholder 3"/>
          <p:cNvSpPr>
            <a:spLocks noGrp="1"/>
          </p:cNvSpPr>
          <p:nvPr>
            <p:ph type="sldNum" sz="quarter" idx="5"/>
          </p:nvPr>
        </p:nvSpPr>
        <p:spPr/>
        <p:txBody>
          <a:bodyPr/>
          <a:lstStyle/>
          <a:p>
            <a:fld id="{0B3C2F93-68E8-4BA3-B02C-FFBED89BAD47}" type="slidenum">
              <a:rPr lang="en-US" smtClean="0"/>
              <a:t>16</a:t>
            </a:fld>
            <a:endParaRPr lang="en-US"/>
          </a:p>
        </p:txBody>
      </p:sp>
    </p:spTree>
    <p:extLst>
      <p:ext uri="{BB962C8B-B14F-4D97-AF65-F5344CB8AC3E}">
        <p14:creationId xmlns:p14="http://schemas.microsoft.com/office/powerpoint/2010/main" val="3722917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the results of the regression align with my sentiments on inflation. The PPI for the industry of freight trucking, which represents the disruption of the supply chain, increases inflation more than the money supply has and is statistically significant at a 1% level. This is profound in the sense that the majority believes that inflation was caused by QE. There are more reasons for the disruption of the supply chain due to COVID being the cause of inflation. Therefore, this is a case that quantitative easing is not the sole reason for inflation, and arguably, not a case at all. The real cause of inflation is the disruption of the supply chain. </a:t>
            </a:r>
          </a:p>
        </p:txBody>
      </p:sp>
      <p:sp>
        <p:nvSpPr>
          <p:cNvPr id="4" name="Slide Number Placeholder 3"/>
          <p:cNvSpPr>
            <a:spLocks noGrp="1"/>
          </p:cNvSpPr>
          <p:nvPr>
            <p:ph type="sldNum" sz="quarter" idx="5"/>
          </p:nvPr>
        </p:nvSpPr>
        <p:spPr/>
        <p:txBody>
          <a:bodyPr/>
          <a:lstStyle/>
          <a:p>
            <a:fld id="{0B3C2F93-68E8-4BA3-B02C-FFBED89BAD47}" type="slidenum">
              <a:rPr lang="en-US" smtClean="0"/>
              <a:t>17</a:t>
            </a:fld>
            <a:endParaRPr lang="en-US"/>
          </a:p>
        </p:txBody>
      </p:sp>
    </p:spTree>
    <p:extLst>
      <p:ext uri="{BB962C8B-B14F-4D97-AF65-F5344CB8AC3E}">
        <p14:creationId xmlns:p14="http://schemas.microsoft.com/office/powerpoint/2010/main" val="2715318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COVID was a shock to the world and caused the world to halt, bringing economic disaster. To alleviate lots of the pain in the US, the Federal Reserve has executed monetary policy, specifically, quantitative easing to allocate funds. There are downsides to that policy, and traditionally, it increases inflation. However, because there was a disruption in the supply chain, not allowing anyone to consume, it brought scarcity of acquiring goods, which increased prices. So, my research question hones down on the discovery of the cause of inflation, and aims to demystify the question of how much of the increase in inflation is explained by supply chain disruption or monetary policy?</a:t>
            </a:r>
          </a:p>
        </p:txBody>
      </p:sp>
      <p:sp>
        <p:nvSpPr>
          <p:cNvPr id="4" name="Slide Number Placeholder 3"/>
          <p:cNvSpPr>
            <a:spLocks noGrp="1"/>
          </p:cNvSpPr>
          <p:nvPr>
            <p:ph type="sldNum" sz="quarter" idx="5"/>
          </p:nvPr>
        </p:nvSpPr>
        <p:spPr/>
        <p:txBody>
          <a:bodyPr/>
          <a:lstStyle/>
          <a:p>
            <a:fld id="{0B3C2F93-68E8-4BA3-B02C-FFBED89BAD47}" type="slidenum">
              <a:rPr lang="en-US" smtClean="0"/>
              <a:t>2</a:t>
            </a:fld>
            <a:endParaRPr lang="en-US"/>
          </a:p>
        </p:txBody>
      </p:sp>
    </p:spTree>
    <p:extLst>
      <p:ext uri="{BB962C8B-B14F-4D97-AF65-F5344CB8AC3E}">
        <p14:creationId xmlns:p14="http://schemas.microsoft.com/office/powerpoint/2010/main" val="512641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research paper is important to know because COVID-19 has exposed a lot of the issues that the world was facing. Our supply chain is one of those issues. It caused vessels to be rerouted, confused ports about when vessels are berthing, and even caused containers to go missing. This caused huge delays in shipment. With goods in high demand and businesses at a halt, it also exacerbated the prices of goods. So, as a result, the Federal Reserve printed monies to stimulate the economy. They printed a total of $13 trillion dollars and currently, our annual inflation rate is 8.2%.</a:t>
            </a:r>
            <a:br>
              <a:rPr lang="en-US" dirty="0"/>
            </a:br>
            <a:endParaRPr lang="en-US" dirty="0"/>
          </a:p>
          <a:p>
            <a:r>
              <a:rPr lang="en-US" dirty="0"/>
              <a:t>https://www.nasdaq.com/articles/money-printing-and-inflation%3A-covid-cryptocurrencies-and-more</a:t>
            </a:r>
          </a:p>
        </p:txBody>
      </p:sp>
      <p:sp>
        <p:nvSpPr>
          <p:cNvPr id="4" name="Slide Number Placeholder 3"/>
          <p:cNvSpPr>
            <a:spLocks noGrp="1"/>
          </p:cNvSpPr>
          <p:nvPr>
            <p:ph type="sldNum" sz="quarter" idx="5"/>
          </p:nvPr>
        </p:nvSpPr>
        <p:spPr/>
        <p:txBody>
          <a:bodyPr/>
          <a:lstStyle/>
          <a:p>
            <a:fld id="{0B3C2F93-68E8-4BA3-B02C-FFBED89BAD47}" type="slidenum">
              <a:rPr lang="en-US" smtClean="0"/>
              <a:t>3</a:t>
            </a:fld>
            <a:endParaRPr lang="en-US"/>
          </a:p>
        </p:txBody>
      </p:sp>
    </p:spTree>
    <p:extLst>
      <p:ext uri="{BB962C8B-B14F-4D97-AF65-F5344CB8AC3E}">
        <p14:creationId xmlns:p14="http://schemas.microsoft.com/office/powerpoint/2010/main" val="2515269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Quantitative easing is nothing new. We’ve been conducting since the financial crisis in 2007 – 2008. However, inflation was not declared. So, why is that inflation is declared now, and not before? Quantitative easing was both performed in these two time frames.</a:t>
            </a:r>
          </a:p>
        </p:txBody>
      </p:sp>
      <p:sp>
        <p:nvSpPr>
          <p:cNvPr id="4" name="Slide Number Placeholder 3"/>
          <p:cNvSpPr>
            <a:spLocks noGrp="1"/>
          </p:cNvSpPr>
          <p:nvPr>
            <p:ph type="sldNum" sz="quarter" idx="5"/>
          </p:nvPr>
        </p:nvSpPr>
        <p:spPr/>
        <p:txBody>
          <a:bodyPr/>
          <a:lstStyle/>
          <a:p>
            <a:fld id="{0B3C2F93-68E8-4BA3-B02C-FFBED89BAD47}" type="slidenum">
              <a:rPr lang="en-US" smtClean="0"/>
              <a:t>4</a:t>
            </a:fld>
            <a:endParaRPr lang="en-US"/>
          </a:p>
        </p:txBody>
      </p:sp>
    </p:spTree>
    <p:extLst>
      <p:ext uri="{BB962C8B-B14F-4D97-AF65-F5344CB8AC3E}">
        <p14:creationId xmlns:p14="http://schemas.microsoft.com/office/powerpoint/2010/main" val="1282761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of May 2020, the beginning of COVID, there was a methodology change in the M1 Money Stock, which measures the money supply. It has included OCDs and saving deposits, which were initially from the M2 Money Stock.</a:t>
            </a:r>
          </a:p>
        </p:txBody>
      </p:sp>
      <p:sp>
        <p:nvSpPr>
          <p:cNvPr id="4" name="Slide Number Placeholder 3"/>
          <p:cNvSpPr>
            <a:spLocks noGrp="1"/>
          </p:cNvSpPr>
          <p:nvPr>
            <p:ph type="sldNum" sz="quarter" idx="5"/>
          </p:nvPr>
        </p:nvSpPr>
        <p:spPr/>
        <p:txBody>
          <a:bodyPr/>
          <a:lstStyle/>
          <a:p>
            <a:fld id="{0B3C2F93-68E8-4BA3-B02C-FFBED89BAD47}" type="slidenum">
              <a:rPr lang="en-US" smtClean="0"/>
              <a:t>5</a:t>
            </a:fld>
            <a:endParaRPr lang="en-US"/>
          </a:p>
        </p:txBody>
      </p:sp>
    </p:spTree>
    <p:extLst>
      <p:ext uri="{BB962C8B-B14F-4D97-AF65-F5344CB8AC3E}">
        <p14:creationId xmlns:p14="http://schemas.microsoft.com/office/powerpoint/2010/main" val="1156510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just a single month, there was an increase from $4.9 billion to $16.2 billion in the M1 Money Stock. This is why there was such a significant jump in the M1 money supply during the time of COVID, which could be seen in this graph. So, was the increase in money supply solely from QE? </a:t>
            </a:r>
          </a:p>
        </p:txBody>
      </p:sp>
      <p:sp>
        <p:nvSpPr>
          <p:cNvPr id="4" name="Slide Number Placeholder 3"/>
          <p:cNvSpPr>
            <a:spLocks noGrp="1"/>
          </p:cNvSpPr>
          <p:nvPr>
            <p:ph type="sldNum" sz="quarter" idx="5"/>
          </p:nvPr>
        </p:nvSpPr>
        <p:spPr/>
        <p:txBody>
          <a:bodyPr/>
          <a:lstStyle/>
          <a:p>
            <a:fld id="{0B3C2F93-68E8-4BA3-B02C-FFBED89BAD47}" type="slidenum">
              <a:rPr lang="en-US" smtClean="0"/>
              <a:t>6</a:t>
            </a:fld>
            <a:endParaRPr lang="en-US"/>
          </a:p>
        </p:txBody>
      </p:sp>
    </p:spTree>
    <p:extLst>
      <p:ext uri="{BB962C8B-B14F-4D97-AF65-F5344CB8AC3E}">
        <p14:creationId xmlns:p14="http://schemas.microsoft.com/office/powerpoint/2010/main" val="1148379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According to Milton Friedman, and his theory of the Money Equation – MV=PQ (Money Supply times Velocity equals Prices times GDP). If GDP and Velocity were to increase at a constant, any increase in the money should increase prices. However, velocity did not increase during the time of COVID, which can be seen in the next slide.</a:t>
            </a:r>
          </a:p>
        </p:txBody>
      </p:sp>
      <p:sp>
        <p:nvSpPr>
          <p:cNvPr id="4" name="Slide Number Placeholder 3"/>
          <p:cNvSpPr>
            <a:spLocks noGrp="1"/>
          </p:cNvSpPr>
          <p:nvPr>
            <p:ph type="sldNum" sz="quarter" idx="5"/>
          </p:nvPr>
        </p:nvSpPr>
        <p:spPr/>
        <p:txBody>
          <a:bodyPr/>
          <a:lstStyle/>
          <a:p>
            <a:fld id="{0B3C2F93-68E8-4BA3-B02C-FFBED89BAD47}" type="slidenum">
              <a:rPr lang="en-US" smtClean="0"/>
              <a:t>7</a:t>
            </a:fld>
            <a:endParaRPr lang="en-US"/>
          </a:p>
        </p:txBody>
      </p:sp>
    </p:spTree>
    <p:extLst>
      <p:ext uri="{BB962C8B-B14F-4D97-AF65-F5344CB8AC3E}">
        <p14:creationId xmlns:p14="http://schemas.microsoft.com/office/powerpoint/2010/main" val="20928625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velocity of the M1 Money Supply has dramatically decreased, although there was an increase in the money supply (M1). So, then where did the money go if there was printing involved? Despite the increase in employment, the velocity of M1 money stock was still decreasing, which is circled in yellow. Employment no longer has strong explanatory power on the circulation of funds. So, the velocity of money does not correlate with unemployment ever since the financial crisis occurred in 2007 – 2008. </a:t>
            </a:r>
          </a:p>
        </p:txBody>
      </p:sp>
      <p:sp>
        <p:nvSpPr>
          <p:cNvPr id="4" name="Slide Number Placeholder 3"/>
          <p:cNvSpPr>
            <a:spLocks noGrp="1"/>
          </p:cNvSpPr>
          <p:nvPr>
            <p:ph type="sldNum" sz="quarter" idx="5"/>
          </p:nvPr>
        </p:nvSpPr>
        <p:spPr/>
        <p:txBody>
          <a:bodyPr/>
          <a:lstStyle/>
          <a:p>
            <a:fld id="{0B3C2F93-68E8-4BA3-B02C-FFBED89BAD47}" type="slidenum">
              <a:rPr lang="en-US" smtClean="0"/>
              <a:t>8</a:t>
            </a:fld>
            <a:endParaRPr lang="en-US"/>
          </a:p>
        </p:txBody>
      </p:sp>
    </p:spTree>
    <p:extLst>
      <p:ext uri="{BB962C8B-B14F-4D97-AF65-F5344CB8AC3E}">
        <p14:creationId xmlns:p14="http://schemas.microsoft.com/office/powerpoint/2010/main" val="2333399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we can see, institutions have increased their reserves on deposits. The money that was being printed, was not being circulated by the general public; they’ve been accumulated by institutions. </a:t>
            </a:r>
          </a:p>
        </p:txBody>
      </p:sp>
      <p:sp>
        <p:nvSpPr>
          <p:cNvPr id="4" name="Slide Number Placeholder 3"/>
          <p:cNvSpPr>
            <a:spLocks noGrp="1"/>
          </p:cNvSpPr>
          <p:nvPr>
            <p:ph type="sldNum" sz="quarter" idx="5"/>
          </p:nvPr>
        </p:nvSpPr>
        <p:spPr/>
        <p:txBody>
          <a:bodyPr/>
          <a:lstStyle/>
          <a:p>
            <a:fld id="{0B3C2F93-68E8-4BA3-B02C-FFBED89BAD47}" type="slidenum">
              <a:rPr lang="en-US" smtClean="0"/>
              <a:t>9</a:t>
            </a:fld>
            <a:endParaRPr lang="en-US"/>
          </a:p>
        </p:txBody>
      </p:sp>
    </p:spTree>
    <p:extLst>
      <p:ext uri="{BB962C8B-B14F-4D97-AF65-F5344CB8AC3E}">
        <p14:creationId xmlns:p14="http://schemas.microsoft.com/office/powerpoint/2010/main" val="37131173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8CE285-E63E-4C46-B696-CCDDA38EB387}"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D83F2C-261D-4E87-B86A-CA174912A4BD}" type="slidenum">
              <a:rPr lang="en-US" smtClean="0"/>
              <a:t>‹#›</a:t>
            </a:fld>
            <a:endParaRPr lang="en-US"/>
          </a:p>
        </p:txBody>
      </p:sp>
    </p:spTree>
    <p:extLst>
      <p:ext uri="{BB962C8B-B14F-4D97-AF65-F5344CB8AC3E}">
        <p14:creationId xmlns:p14="http://schemas.microsoft.com/office/powerpoint/2010/main" val="17994725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8CE285-E63E-4C46-B696-CCDDA38EB387}"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D83F2C-261D-4E87-B86A-CA174912A4BD}" type="slidenum">
              <a:rPr lang="en-US" smtClean="0"/>
              <a:t>‹#›</a:t>
            </a:fld>
            <a:endParaRPr lang="en-US"/>
          </a:p>
        </p:txBody>
      </p:sp>
    </p:spTree>
    <p:extLst>
      <p:ext uri="{BB962C8B-B14F-4D97-AF65-F5344CB8AC3E}">
        <p14:creationId xmlns:p14="http://schemas.microsoft.com/office/powerpoint/2010/main" val="3717811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8CE285-E63E-4C46-B696-CCDDA38EB387}"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D83F2C-261D-4E87-B86A-CA174912A4BD}" type="slidenum">
              <a:rPr lang="en-US" smtClean="0"/>
              <a:t>‹#›</a:t>
            </a:fld>
            <a:endParaRPr lang="en-US"/>
          </a:p>
        </p:txBody>
      </p:sp>
    </p:spTree>
    <p:extLst>
      <p:ext uri="{BB962C8B-B14F-4D97-AF65-F5344CB8AC3E}">
        <p14:creationId xmlns:p14="http://schemas.microsoft.com/office/powerpoint/2010/main" val="4203707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8CE285-E63E-4C46-B696-CCDDA38EB387}"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D83F2C-261D-4E87-B86A-CA174912A4BD}" type="slidenum">
              <a:rPr lang="en-US" smtClean="0"/>
              <a:t>‹#›</a:t>
            </a:fld>
            <a:endParaRPr lang="en-US"/>
          </a:p>
        </p:txBody>
      </p:sp>
    </p:spTree>
    <p:extLst>
      <p:ext uri="{BB962C8B-B14F-4D97-AF65-F5344CB8AC3E}">
        <p14:creationId xmlns:p14="http://schemas.microsoft.com/office/powerpoint/2010/main" val="1976315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8CE285-E63E-4C46-B696-CCDDA38EB387}"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D83F2C-261D-4E87-B86A-CA174912A4BD}" type="slidenum">
              <a:rPr lang="en-US" smtClean="0"/>
              <a:t>‹#›</a:t>
            </a:fld>
            <a:endParaRPr lang="en-US"/>
          </a:p>
        </p:txBody>
      </p:sp>
    </p:spTree>
    <p:extLst>
      <p:ext uri="{BB962C8B-B14F-4D97-AF65-F5344CB8AC3E}">
        <p14:creationId xmlns:p14="http://schemas.microsoft.com/office/powerpoint/2010/main" val="111205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8CE285-E63E-4C46-B696-CCDDA38EB387}" type="datetimeFigureOut">
              <a:rPr lang="en-US" smtClean="0"/>
              <a:t>6/9/2022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D83F2C-261D-4E87-B86A-CA174912A4BD}" type="slidenum">
              <a:rPr lang="en-US" smtClean="0"/>
              <a:t>‹#›</a:t>
            </a:fld>
            <a:endParaRPr lang="en-US"/>
          </a:p>
        </p:txBody>
      </p:sp>
    </p:spTree>
    <p:extLst>
      <p:ext uri="{BB962C8B-B14F-4D97-AF65-F5344CB8AC3E}">
        <p14:creationId xmlns:p14="http://schemas.microsoft.com/office/powerpoint/2010/main" val="2645846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8CE285-E63E-4C46-B696-CCDDA38EB387}" type="datetimeFigureOut">
              <a:rPr lang="en-US" smtClean="0"/>
              <a:t>6/9/2022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BD83F2C-261D-4E87-B86A-CA174912A4BD}" type="slidenum">
              <a:rPr lang="en-US" smtClean="0"/>
              <a:t>‹#›</a:t>
            </a:fld>
            <a:endParaRPr lang="en-US"/>
          </a:p>
        </p:txBody>
      </p:sp>
    </p:spTree>
    <p:extLst>
      <p:ext uri="{BB962C8B-B14F-4D97-AF65-F5344CB8AC3E}">
        <p14:creationId xmlns:p14="http://schemas.microsoft.com/office/powerpoint/2010/main" val="39991780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8CE285-E63E-4C46-B696-CCDDA38EB387}" type="datetimeFigureOut">
              <a:rPr lang="en-US" smtClean="0"/>
              <a:t>6/9/2022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BD83F2C-261D-4E87-B86A-CA174912A4BD}" type="slidenum">
              <a:rPr lang="en-US" smtClean="0"/>
              <a:t>‹#›</a:t>
            </a:fld>
            <a:endParaRPr lang="en-US"/>
          </a:p>
        </p:txBody>
      </p:sp>
    </p:spTree>
    <p:extLst>
      <p:ext uri="{BB962C8B-B14F-4D97-AF65-F5344CB8AC3E}">
        <p14:creationId xmlns:p14="http://schemas.microsoft.com/office/powerpoint/2010/main" val="1445051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8CE285-E63E-4C46-B696-CCDDA38EB387}" type="datetimeFigureOut">
              <a:rPr lang="en-US" smtClean="0"/>
              <a:t>6/9/2022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BD83F2C-261D-4E87-B86A-CA174912A4BD}" type="slidenum">
              <a:rPr lang="en-US" smtClean="0"/>
              <a:t>‹#›</a:t>
            </a:fld>
            <a:endParaRPr lang="en-US"/>
          </a:p>
        </p:txBody>
      </p:sp>
    </p:spTree>
    <p:extLst>
      <p:ext uri="{BB962C8B-B14F-4D97-AF65-F5344CB8AC3E}">
        <p14:creationId xmlns:p14="http://schemas.microsoft.com/office/powerpoint/2010/main" val="2533003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8CE285-E63E-4C46-B696-CCDDA38EB387}" type="datetimeFigureOut">
              <a:rPr lang="en-US" smtClean="0"/>
              <a:t>6/9/2022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D83F2C-261D-4E87-B86A-CA174912A4BD}" type="slidenum">
              <a:rPr lang="en-US" smtClean="0"/>
              <a:t>‹#›</a:t>
            </a:fld>
            <a:endParaRPr lang="en-US"/>
          </a:p>
        </p:txBody>
      </p:sp>
    </p:spTree>
    <p:extLst>
      <p:ext uri="{BB962C8B-B14F-4D97-AF65-F5344CB8AC3E}">
        <p14:creationId xmlns:p14="http://schemas.microsoft.com/office/powerpoint/2010/main" val="1732559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8CE285-E63E-4C46-B696-CCDDA38EB387}" type="datetimeFigureOut">
              <a:rPr lang="en-US" smtClean="0"/>
              <a:t>6/9/2022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D83F2C-261D-4E87-B86A-CA174912A4BD}" type="slidenum">
              <a:rPr lang="en-US" smtClean="0"/>
              <a:t>‹#›</a:t>
            </a:fld>
            <a:endParaRPr lang="en-US"/>
          </a:p>
        </p:txBody>
      </p:sp>
    </p:spTree>
    <p:extLst>
      <p:ext uri="{BB962C8B-B14F-4D97-AF65-F5344CB8AC3E}">
        <p14:creationId xmlns:p14="http://schemas.microsoft.com/office/powerpoint/2010/main" val="40734129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8CE285-E63E-4C46-B696-CCDDA38EB387}" type="datetimeFigureOut">
              <a:rPr lang="en-US" smtClean="0"/>
              <a:t>6/9/2022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D83F2C-261D-4E87-B86A-CA174912A4BD}" type="slidenum">
              <a:rPr lang="en-US" smtClean="0"/>
              <a:t>‹#›</a:t>
            </a:fld>
            <a:endParaRPr lang="en-US"/>
          </a:p>
        </p:txBody>
      </p:sp>
    </p:spTree>
    <p:extLst>
      <p:ext uri="{BB962C8B-B14F-4D97-AF65-F5344CB8AC3E}">
        <p14:creationId xmlns:p14="http://schemas.microsoft.com/office/powerpoint/2010/main" val="111869099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55732-4707-C71B-60A3-17F8BB99D577}"/>
              </a:ext>
            </a:extLst>
          </p:cNvPr>
          <p:cNvSpPr>
            <a:spLocks noGrp="1"/>
          </p:cNvSpPr>
          <p:nvPr>
            <p:ph type="ctrTitle"/>
          </p:nvPr>
        </p:nvSpPr>
        <p:spPr>
          <a:xfrm>
            <a:off x="1524000" y="842643"/>
            <a:ext cx="9144000" cy="1710346"/>
          </a:xfrm>
        </p:spPr>
        <p:txBody>
          <a:bodyPr>
            <a:normAutofit fontScale="90000"/>
          </a:bodyPr>
          <a:lstStyle/>
          <a:p>
            <a:r>
              <a:rPr lang="en-US" b="1" dirty="0">
                <a:latin typeface="Times New Roman" panose="02020603050405020304" pitchFamily="18" charset="0"/>
                <a:cs typeface="Times New Roman" panose="02020603050405020304" pitchFamily="18" charset="0"/>
              </a:rPr>
              <a:t>Supply Chain Disruption: </a:t>
            </a: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The Real Cause of Inflation</a:t>
            </a:r>
          </a:p>
        </p:txBody>
      </p:sp>
      <p:sp>
        <p:nvSpPr>
          <p:cNvPr id="3" name="Subtitle 2">
            <a:extLst>
              <a:ext uri="{FF2B5EF4-FFF2-40B4-BE49-F238E27FC236}">
                <a16:creationId xmlns:a16="http://schemas.microsoft.com/office/drawing/2014/main" id="{3AE27B0B-0A98-4E82-22C9-8D556EF5813B}"/>
              </a:ext>
            </a:extLst>
          </p:cNvPr>
          <p:cNvSpPr>
            <a:spLocks noGrp="1"/>
          </p:cNvSpPr>
          <p:nvPr>
            <p:ph type="subTitle" idx="1"/>
          </p:nvPr>
        </p:nvSpPr>
        <p:spPr>
          <a:xfrm>
            <a:off x="1524000" y="2811965"/>
            <a:ext cx="9144000" cy="999145"/>
          </a:xfrm>
        </p:spPr>
        <p:txBody>
          <a:bodyPr/>
          <a:lstStyle/>
          <a:p>
            <a:r>
              <a:rPr lang="en-US" dirty="0">
                <a:latin typeface="Times New Roman" panose="02020603050405020304" pitchFamily="18" charset="0"/>
                <a:cs typeface="Times New Roman" panose="02020603050405020304" pitchFamily="18" charset="0"/>
              </a:rPr>
              <a:t>Joshua Simangunsong </a:t>
            </a:r>
          </a:p>
          <a:p>
            <a:r>
              <a:rPr lang="en-US" dirty="0">
                <a:latin typeface="Times New Roman" panose="02020603050405020304" pitchFamily="18" charset="0"/>
                <a:cs typeface="Times New Roman" panose="02020603050405020304" pitchFamily="18" charset="0"/>
              </a:rPr>
              <a:t>Johns Hopkins University – School of Advanced International Studies</a:t>
            </a:r>
          </a:p>
        </p:txBody>
      </p:sp>
      <p:sp>
        <p:nvSpPr>
          <p:cNvPr id="4" name="Rectangle 3">
            <a:extLst>
              <a:ext uri="{FF2B5EF4-FFF2-40B4-BE49-F238E27FC236}">
                <a16:creationId xmlns:a16="http://schemas.microsoft.com/office/drawing/2014/main" id="{7ED01D91-92B0-8B19-5A0C-8019D8E1FE13}"/>
              </a:ext>
            </a:extLst>
          </p:cNvPr>
          <p:cNvSpPr/>
          <p:nvPr/>
        </p:nvSpPr>
        <p:spPr>
          <a:xfrm>
            <a:off x="0" y="0"/>
            <a:ext cx="651753"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074" name="Picture 2" descr="Bologna Symposium 2017 - IPSI">
            <a:extLst>
              <a:ext uri="{FF2B5EF4-FFF2-40B4-BE49-F238E27FC236}">
                <a16:creationId xmlns:a16="http://schemas.microsoft.com/office/drawing/2014/main" id="{2C8579B5-39C7-338D-B24D-0D1E379CA73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51639" y="3972115"/>
            <a:ext cx="2288721" cy="22887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pic>
        <p:nvPicPr>
          <p:cNvPr id="11" name="Audio 10">
            <a:hlinkClick r:id="" action="ppaction://media"/>
            <a:extLst>
              <a:ext uri="{FF2B5EF4-FFF2-40B4-BE49-F238E27FC236}">
                <a16:creationId xmlns:a16="http://schemas.microsoft.com/office/drawing/2014/main" id="{9A17F7D9-F247-15EA-FF4B-54554414519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500018038"/>
      </p:ext>
    </p:extLst>
  </p:cSld>
  <p:clrMapOvr>
    <a:masterClrMapping/>
  </p:clrMapOvr>
  <mc:AlternateContent xmlns:mc="http://schemas.openxmlformats.org/markup-compatibility/2006">
    <mc:Choice xmlns:p14="http://schemas.microsoft.com/office/powerpoint/2010/main" Requires="p14">
      <p:transition spd="slow" p14:dur="2000" advTm="9158"/>
    </mc:Choice>
    <mc:Fallback>
      <p:transition spd="slow" advTm="91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Regression – M1 Money Stock</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E6FEC073-5019-278F-0A05-59D84E54F483}"/>
              </a:ext>
            </a:extLst>
          </p:cNvPr>
          <p:cNvPicPr>
            <a:picLocks noChangeAspect="1"/>
          </p:cNvPicPr>
          <p:nvPr/>
        </p:nvPicPr>
        <p:blipFill>
          <a:blip r:embed="rId5"/>
          <a:stretch>
            <a:fillRect/>
          </a:stretch>
        </p:blipFill>
        <p:spPr>
          <a:xfrm>
            <a:off x="925286" y="2906229"/>
            <a:ext cx="6705600" cy="2751283"/>
          </a:xfrm>
          <a:prstGeom prst="rect">
            <a:avLst/>
          </a:prstGeom>
        </p:spPr>
      </p:pic>
      <p:sp>
        <p:nvSpPr>
          <p:cNvPr id="9" name="TextBox 8">
            <a:extLst>
              <a:ext uri="{FF2B5EF4-FFF2-40B4-BE49-F238E27FC236}">
                <a16:creationId xmlns:a16="http://schemas.microsoft.com/office/drawing/2014/main" id="{D9D3C3F3-0A1A-3094-A9E9-9842E952C4FC}"/>
              </a:ext>
            </a:extLst>
          </p:cNvPr>
          <p:cNvSpPr txBox="1"/>
          <p:nvPr/>
        </p:nvSpPr>
        <p:spPr>
          <a:xfrm>
            <a:off x="838200" y="2417554"/>
            <a:ext cx="7347857" cy="400110"/>
          </a:xfrm>
          <a:prstGeom prst="rect">
            <a:avLst/>
          </a:prstGeom>
          <a:noFill/>
        </p:spPr>
        <p:txBody>
          <a:bodyPr wrap="square" rtlCol="0">
            <a:spAutoFit/>
          </a:bodyPr>
          <a:lstStyle/>
          <a:p>
            <a:r>
              <a:rPr lang="en-US" sz="2000" b="1" dirty="0"/>
              <a:t>Regressing for Inflation as M1 Money Stock as a dependent variable</a:t>
            </a:r>
          </a:p>
        </p:txBody>
      </p:sp>
      <p:sp>
        <p:nvSpPr>
          <p:cNvPr id="10" name="TextBox 9">
            <a:extLst>
              <a:ext uri="{FF2B5EF4-FFF2-40B4-BE49-F238E27FC236}">
                <a16:creationId xmlns:a16="http://schemas.microsoft.com/office/drawing/2014/main" id="{D3D31D70-83BE-C675-323D-7DF82E767C48}"/>
              </a:ext>
            </a:extLst>
          </p:cNvPr>
          <p:cNvSpPr txBox="1"/>
          <p:nvPr/>
        </p:nvSpPr>
        <p:spPr>
          <a:xfrm>
            <a:off x="838199" y="5746077"/>
            <a:ext cx="9470571" cy="553998"/>
          </a:xfrm>
          <a:prstGeom prst="rect">
            <a:avLst/>
          </a:prstGeom>
          <a:noFill/>
        </p:spPr>
        <p:txBody>
          <a:bodyPr wrap="square">
            <a:spAutoFit/>
          </a:bodyPr>
          <a:lstStyle/>
          <a:p>
            <a:pPr marL="285750" indent="-285750">
              <a:buFont typeface="Arial" panose="020B0604020202020204" pitchFamily="34" charset="0"/>
              <a:buChar char="•"/>
            </a:pPr>
            <a:r>
              <a:rPr lang="en-US" sz="1500" dirty="0"/>
              <a:t>M1 Money Stock is not significant at a 10% level and does not hold much explanatory power for inflation</a:t>
            </a:r>
          </a:p>
          <a:p>
            <a:pPr marL="285750" indent="-285750">
              <a:buFont typeface="Arial" panose="020B0604020202020204" pitchFamily="34" charset="0"/>
              <a:buChar char="•"/>
            </a:pPr>
            <a:r>
              <a:rPr lang="en-US" sz="1500" dirty="0"/>
              <a:t>Therefore, inflation is not to be entirely blamed on quantitative easing, but COVID</a:t>
            </a:r>
          </a:p>
        </p:txBody>
      </p:sp>
      <p:sp>
        <p:nvSpPr>
          <p:cNvPr id="11" name="TextBox 10">
            <a:extLst>
              <a:ext uri="{FF2B5EF4-FFF2-40B4-BE49-F238E27FC236}">
                <a16:creationId xmlns:a16="http://schemas.microsoft.com/office/drawing/2014/main" id="{65D4DD15-6E99-63CA-7D8C-81BF001D1FBF}"/>
              </a:ext>
            </a:extLst>
          </p:cNvPr>
          <p:cNvSpPr txBox="1"/>
          <p:nvPr/>
        </p:nvSpPr>
        <p:spPr>
          <a:xfrm>
            <a:off x="838199" y="1609976"/>
            <a:ext cx="10613572" cy="338554"/>
          </a:xfrm>
          <a:prstGeom prst="rect">
            <a:avLst/>
          </a:prstGeom>
          <a:noFill/>
        </p:spPr>
        <p:txBody>
          <a:bodyPr wrap="square" rtlCol="0">
            <a:spAutoFit/>
          </a:bodyPr>
          <a:lstStyle/>
          <a:p>
            <a:r>
              <a:rPr lang="en-US" sz="1600" b="1" dirty="0"/>
              <a:t>Begs the Question:</a:t>
            </a:r>
            <a:endParaRPr lang="en-US" sz="1600" dirty="0"/>
          </a:p>
        </p:txBody>
      </p:sp>
      <p:sp>
        <p:nvSpPr>
          <p:cNvPr id="12" name="TextBox 11">
            <a:extLst>
              <a:ext uri="{FF2B5EF4-FFF2-40B4-BE49-F238E27FC236}">
                <a16:creationId xmlns:a16="http://schemas.microsoft.com/office/drawing/2014/main" id="{157854C3-B12E-4815-9604-DACA35F7C803}"/>
              </a:ext>
            </a:extLst>
          </p:cNvPr>
          <p:cNvSpPr txBox="1"/>
          <p:nvPr/>
        </p:nvSpPr>
        <p:spPr>
          <a:xfrm>
            <a:off x="838198" y="1928174"/>
            <a:ext cx="10820402" cy="338554"/>
          </a:xfrm>
          <a:prstGeom prst="rect">
            <a:avLst/>
          </a:prstGeom>
          <a:noFill/>
        </p:spPr>
        <p:txBody>
          <a:bodyPr wrap="square">
            <a:spAutoFit/>
          </a:bodyPr>
          <a:lstStyle/>
          <a:p>
            <a:r>
              <a:rPr lang="en-US" sz="1600" dirty="0"/>
              <a:t>Did the increase of the M1 Money Stock due to quantitative easing and does it have explanatory power for inflation?</a:t>
            </a:r>
          </a:p>
        </p:txBody>
      </p:sp>
      <p:pic>
        <p:nvPicPr>
          <p:cNvPr id="21" name="Audio 20">
            <a:hlinkClick r:id="" action="ppaction://media"/>
            <a:extLst>
              <a:ext uri="{FF2B5EF4-FFF2-40B4-BE49-F238E27FC236}">
                <a16:creationId xmlns:a16="http://schemas.microsoft.com/office/drawing/2014/main" id="{2ABDA8CF-24DC-E610-1492-4F95E5BF80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97328549"/>
      </p:ext>
    </p:extLst>
  </p:cSld>
  <p:clrMapOvr>
    <a:masterClrMapping/>
  </p:clrMapOvr>
  <mc:AlternateContent xmlns:mc="http://schemas.openxmlformats.org/markup-compatibility/2006">
    <mc:Choice xmlns:p14="http://schemas.microsoft.com/office/powerpoint/2010/main" Requires="p14">
      <p:transition spd="slow" p14:dur="2000" advTm="55668"/>
    </mc:Choice>
    <mc:Fallback>
      <p:transition spd="slow" advTm="55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Disruption in the Supply Chain</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136AAA5-4FC5-325C-0577-7C1101A30899}"/>
              </a:ext>
            </a:extLst>
          </p:cNvPr>
          <p:cNvSpPr txBox="1"/>
          <p:nvPr/>
        </p:nvSpPr>
        <p:spPr>
          <a:xfrm>
            <a:off x="733328" y="1837426"/>
            <a:ext cx="4797692" cy="400110"/>
          </a:xfrm>
          <a:prstGeom prst="rect">
            <a:avLst/>
          </a:prstGeom>
          <a:noFill/>
        </p:spPr>
        <p:txBody>
          <a:bodyPr wrap="square" rtlCol="0">
            <a:spAutoFit/>
          </a:bodyPr>
          <a:lstStyle/>
          <a:p>
            <a:r>
              <a:rPr lang="en-US" sz="2000" b="1" dirty="0"/>
              <a:t>COVID-19 Disrupted the Supply Chain</a:t>
            </a:r>
          </a:p>
        </p:txBody>
      </p:sp>
      <p:sp>
        <p:nvSpPr>
          <p:cNvPr id="10" name="TextBox 9">
            <a:extLst>
              <a:ext uri="{FF2B5EF4-FFF2-40B4-BE49-F238E27FC236}">
                <a16:creationId xmlns:a16="http://schemas.microsoft.com/office/drawing/2014/main" id="{FB8BE194-A4D3-EBE4-B39B-9254469E38AF}"/>
              </a:ext>
            </a:extLst>
          </p:cNvPr>
          <p:cNvSpPr txBox="1"/>
          <p:nvPr/>
        </p:nvSpPr>
        <p:spPr>
          <a:xfrm>
            <a:off x="733328" y="2410043"/>
            <a:ext cx="4974771" cy="1246495"/>
          </a:xfrm>
          <a:prstGeom prst="rect">
            <a:avLst/>
          </a:prstGeom>
          <a:noFill/>
        </p:spPr>
        <p:txBody>
          <a:bodyPr wrap="square" rtlCol="0">
            <a:spAutoFit/>
          </a:bodyPr>
          <a:lstStyle/>
          <a:p>
            <a:pPr marL="457200" indent="-457200">
              <a:buFont typeface="Arial" panose="020B0604020202020204" pitchFamily="34" charset="0"/>
              <a:buChar char="•"/>
            </a:pPr>
            <a:r>
              <a:rPr lang="en-US" sz="1500" dirty="0"/>
              <a:t>Changed trading pattern between countries</a:t>
            </a:r>
          </a:p>
          <a:p>
            <a:pPr marL="457200" indent="-457200">
              <a:buFont typeface="Arial" panose="020B0604020202020204" pitchFamily="34" charset="0"/>
              <a:buChar char="•"/>
            </a:pPr>
            <a:r>
              <a:rPr lang="en-US" sz="1500" dirty="0"/>
              <a:t>Trade imbalances</a:t>
            </a:r>
          </a:p>
          <a:p>
            <a:pPr marL="457200" indent="-457200">
              <a:buFont typeface="Arial" panose="020B0604020202020204" pitchFamily="34" charset="0"/>
              <a:buChar char="•"/>
            </a:pPr>
            <a:r>
              <a:rPr lang="en-US" sz="1500" dirty="0"/>
              <a:t>Immobilized individuals to conduct business</a:t>
            </a:r>
          </a:p>
          <a:p>
            <a:pPr marL="457200" indent="-457200">
              <a:buFont typeface="Arial" panose="020B0604020202020204" pitchFamily="34" charset="0"/>
              <a:buChar char="•"/>
            </a:pPr>
            <a:r>
              <a:rPr lang="en-US" sz="1500" dirty="0"/>
              <a:t>Items became scarce </a:t>
            </a:r>
          </a:p>
          <a:p>
            <a:pPr marL="457200" indent="-457200">
              <a:buFont typeface="Arial" panose="020B0604020202020204" pitchFamily="34" charset="0"/>
              <a:buChar char="•"/>
            </a:pPr>
            <a:r>
              <a:rPr lang="en-US" sz="1500" dirty="0"/>
              <a:t>Containers shipped to the wrong places</a:t>
            </a:r>
          </a:p>
        </p:txBody>
      </p:sp>
      <p:pic>
        <p:nvPicPr>
          <p:cNvPr id="2052" name="Picture 4" descr="Shipping during Covid-19: The container freight rates have surged - LP ...">
            <a:extLst>
              <a:ext uri="{FF2B5EF4-FFF2-40B4-BE49-F238E27FC236}">
                <a16:creationId xmlns:a16="http://schemas.microsoft.com/office/drawing/2014/main" id="{9DE03D08-C106-FDBF-1E55-3F1801A8DB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06073" y="1690687"/>
            <a:ext cx="5634554" cy="269331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D1268DD7-C649-A680-D30E-59FC6FC14957}"/>
              </a:ext>
            </a:extLst>
          </p:cNvPr>
          <p:cNvSpPr txBox="1"/>
          <p:nvPr/>
        </p:nvSpPr>
        <p:spPr>
          <a:xfrm>
            <a:off x="740226" y="4021950"/>
            <a:ext cx="4797692" cy="400110"/>
          </a:xfrm>
          <a:prstGeom prst="rect">
            <a:avLst/>
          </a:prstGeom>
          <a:noFill/>
        </p:spPr>
        <p:txBody>
          <a:bodyPr wrap="square" rtlCol="0">
            <a:spAutoFit/>
          </a:bodyPr>
          <a:lstStyle/>
          <a:p>
            <a:r>
              <a:rPr lang="en-US" sz="2000" b="1" dirty="0"/>
              <a:t>Commodity Prices</a:t>
            </a:r>
          </a:p>
        </p:txBody>
      </p:sp>
      <p:sp>
        <p:nvSpPr>
          <p:cNvPr id="14" name="TextBox 13">
            <a:extLst>
              <a:ext uri="{FF2B5EF4-FFF2-40B4-BE49-F238E27FC236}">
                <a16:creationId xmlns:a16="http://schemas.microsoft.com/office/drawing/2014/main" id="{471072B0-5A4C-96E1-509C-7A7148A4C000}"/>
              </a:ext>
            </a:extLst>
          </p:cNvPr>
          <p:cNvSpPr txBox="1"/>
          <p:nvPr/>
        </p:nvSpPr>
        <p:spPr>
          <a:xfrm>
            <a:off x="733328" y="4530742"/>
            <a:ext cx="4023730" cy="1015663"/>
          </a:xfrm>
          <a:prstGeom prst="rect">
            <a:avLst/>
          </a:prstGeom>
          <a:noFill/>
        </p:spPr>
        <p:txBody>
          <a:bodyPr wrap="square" rtlCol="0">
            <a:spAutoFit/>
          </a:bodyPr>
          <a:lstStyle/>
          <a:p>
            <a:pPr marL="457200" indent="-457200">
              <a:buFont typeface="Arial" panose="020B0604020202020204" pitchFamily="34" charset="0"/>
              <a:buChar char="•"/>
            </a:pPr>
            <a:r>
              <a:rPr lang="en-US" sz="1500" dirty="0"/>
              <a:t>Commodity prices have skyrocketed, which is illustrated on the right</a:t>
            </a:r>
          </a:p>
          <a:p>
            <a:pPr marL="914400" lvl="1" indent="-457200">
              <a:buFont typeface="Arial" panose="020B0604020202020204" pitchFamily="34" charset="0"/>
              <a:buChar char="•"/>
            </a:pPr>
            <a:r>
              <a:rPr lang="en-US" sz="1500" dirty="0"/>
              <a:t>Final goods have dramatically increased due to the disruption</a:t>
            </a:r>
          </a:p>
        </p:txBody>
      </p:sp>
      <p:pic>
        <p:nvPicPr>
          <p:cNvPr id="15" name="Picture 14">
            <a:extLst>
              <a:ext uri="{FF2B5EF4-FFF2-40B4-BE49-F238E27FC236}">
                <a16:creationId xmlns:a16="http://schemas.microsoft.com/office/drawing/2014/main" id="{338467FD-154B-1A35-1B5A-A79128D0BE37}"/>
              </a:ext>
            </a:extLst>
          </p:cNvPr>
          <p:cNvPicPr>
            <a:picLocks noChangeAspect="1"/>
          </p:cNvPicPr>
          <p:nvPr/>
        </p:nvPicPr>
        <p:blipFill>
          <a:blip r:embed="rId6"/>
          <a:stretch>
            <a:fillRect/>
          </a:stretch>
        </p:blipFill>
        <p:spPr>
          <a:xfrm>
            <a:off x="5797461" y="4632303"/>
            <a:ext cx="5643165" cy="1651635"/>
          </a:xfrm>
          <a:prstGeom prst="rect">
            <a:avLst/>
          </a:prstGeom>
        </p:spPr>
      </p:pic>
      <p:pic>
        <p:nvPicPr>
          <p:cNvPr id="22" name="Audio 21">
            <a:hlinkClick r:id="" action="ppaction://media"/>
            <a:extLst>
              <a:ext uri="{FF2B5EF4-FFF2-40B4-BE49-F238E27FC236}">
                <a16:creationId xmlns:a16="http://schemas.microsoft.com/office/drawing/2014/main" id="{66AB7EAA-2117-BFDE-EF9C-D3EFA0D3F4C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6318009"/>
      </p:ext>
    </p:extLst>
  </p:cSld>
  <p:clrMapOvr>
    <a:masterClrMapping/>
  </p:clrMapOvr>
  <mc:AlternateContent xmlns:mc="http://schemas.openxmlformats.org/markup-compatibility/2006">
    <mc:Choice xmlns:p14="http://schemas.microsoft.com/office/powerpoint/2010/main" Requires="p14">
      <p:transition spd="slow" p14:dur="2000" advTm="65327"/>
    </mc:Choice>
    <mc:Fallback>
      <p:transition spd="slow" advTm="65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Disruption in the Supply Chain – Port Data</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graphicFrame>
        <p:nvGraphicFramePr>
          <p:cNvPr id="3" name="Table 2">
            <a:extLst>
              <a:ext uri="{FF2B5EF4-FFF2-40B4-BE49-F238E27FC236}">
                <a16:creationId xmlns:a16="http://schemas.microsoft.com/office/drawing/2014/main" id="{39C6C172-7879-589F-53C4-356FF90FECC3}"/>
              </a:ext>
            </a:extLst>
          </p:cNvPr>
          <p:cNvGraphicFramePr>
            <a:graphicFrameLocks noGrp="1"/>
          </p:cNvGraphicFramePr>
          <p:nvPr>
            <p:extLst>
              <p:ext uri="{D42A27DB-BD31-4B8C-83A1-F6EECF244321}">
                <p14:modId xmlns:p14="http://schemas.microsoft.com/office/powerpoint/2010/main" val="497672847"/>
              </p:ext>
            </p:extLst>
          </p:nvPr>
        </p:nvGraphicFramePr>
        <p:xfrm>
          <a:off x="838200" y="2141147"/>
          <a:ext cx="10439401" cy="2468862"/>
        </p:xfrm>
        <a:graphic>
          <a:graphicData uri="http://schemas.openxmlformats.org/drawingml/2006/table">
            <a:tbl>
              <a:tblPr firstRow="1" firstCol="1" bandRow="1">
                <a:tableStyleId>{5C22544A-7EE6-4342-B048-85BDC9FD1C3A}</a:tableStyleId>
              </a:tblPr>
              <a:tblGrid>
                <a:gridCol w="2501708">
                  <a:extLst>
                    <a:ext uri="{9D8B030D-6E8A-4147-A177-3AD203B41FA5}">
                      <a16:colId xmlns:a16="http://schemas.microsoft.com/office/drawing/2014/main" val="1711272336"/>
                    </a:ext>
                  </a:extLst>
                </a:gridCol>
                <a:gridCol w="1656635">
                  <a:extLst>
                    <a:ext uri="{9D8B030D-6E8A-4147-A177-3AD203B41FA5}">
                      <a16:colId xmlns:a16="http://schemas.microsoft.com/office/drawing/2014/main" val="2399599354"/>
                    </a:ext>
                  </a:extLst>
                </a:gridCol>
                <a:gridCol w="1469571">
                  <a:extLst>
                    <a:ext uri="{9D8B030D-6E8A-4147-A177-3AD203B41FA5}">
                      <a16:colId xmlns:a16="http://schemas.microsoft.com/office/drawing/2014/main" val="2870932362"/>
                    </a:ext>
                  </a:extLst>
                </a:gridCol>
                <a:gridCol w="1549898">
                  <a:extLst>
                    <a:ext uri="{9D8B030D-6E8A-4147-A177-3AD203B41FA5}">
                      <a16:colId xmlns:a16="http://schemas.microsoft.com/office/drawing/2014/main" val="824743028"/>
                    </a:ext>
                  </a:extLst>
                </a:gridCol>
                <a:gridCol w="1609976">
                  <a:extLst>
                    <a:ext uri="{9D8B030D-6E8A-4147-A177-3AD203B41FA5}">
                      <a16:colId xmlns:a16="http://schemas.microsoft.com/office/drawing/2014/main" val="533559525"/>
                    </a:ext>
                  </a:extLst>
                </a:gridCol>
                <a:gridCol w="1651613">
                  <a:extLst>
                    <a:ext uri="{9D8B030D-6E8A-4147-A177-3AD203B41FA5}">
                      <a16:colId xmlns:a16="http://schemas.microsoft.com/office/drawing/2014/main" val="699109952"/>
                    </a:ext>
                  </a:extLst>
                </a:gridCol>
              </a:tblGrid>
              <a:tr h="895967">
                <a:tc>
                  <a:txBody>
                    <a:bodyPr/>
                    <a:lstStyle/>
                    <a:p>
                      <a:pPr marL="0" marR="0" algn="ctr">
                        <a:lnSpc>
                          <a:spcPct val="200000"/>
                        </a:lnSpc>
                        <a:spcBef>
                          <a:spcPts val="0"/>
                        </a:spcBef>
                        <a:spcAft>
                          <a:spcPts val="0"/>
                        </a:spcAft>
                      </a:pPr>
                      <a:r>
                        <a:rPr lang="en-US" sz="1200" dirty="0">
                          <a:effectLst/>
                        </a:rPr>
                        <a:t>Year</a:t>
                      </a:r>
                      <a:endParaRPr lang="en-US" sz="1300" dirty="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ctr">
                        <a:lnSpc>
                          <a:spcPct val="200000"/>
                        </a:lnSpc>
                        <a:spcBef>
                          <a:spcPts val="0"/>
                        </a:spcBef>
                        <a:spcAft>
                          <a:spcPts val="0"/>
                        </a:spcAft>
                      </a:pPr>
                      <a:r>
                        <a:rPr lang="en-US" sz="1200" dirty="0">
                          <a:effectLst/>
                        </a:rPr>
                        <a:t>Average POLA Vessels at Anchor</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ctr">
                        <a:lnSpc>
                          <a:spcPct val="200000"/>
                        </a:lnSpc>
                        <a:spcBef>
                          <a:spcPts val="0"/>
                        </a:spcBef>
                        <a:spcAft>
                          <a:spcPts val="0"/>
                        </a:spcAft>
                      </a:pPr>
                      <a:r>
                        <a:rPr lang="en-US" sz="1200" dirty="0">
                          <a:effectLst/>
                        </a:rPr>
                        <a:t>Average POLA Vessels at Berth</a:t>
                      </a:r>
                      <a:endParaRPr lang="en-US" sz="1300" dirty="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ctr">
                        <a:lnSpc>
                          <a:spcPct val="200000"/>
                        </a:lnSpc>
                        <a:spcBef>
                          <a:spcPts val="0"/>
                        </a:spcBef>
                        <a:spcAft>
                          <a:spcPts val="0"/>
                        </a:spcAft>
                      </a:pPr>
                      <a:r>
                        <a:rPr lang="en-US" sz="1200">
                          <a:effectLst/>
                        </a:rPr>
                        <a:t>Average POLA Vessels</a:t>
                      </a:r>
                      <a:br>
                        <a:rPr lang="en-US" sz="1200">
                          <a:effectLst/>
                        </a:rPr>
                      </a:br>
                      <a:r>
                        <a:rPr lang="en-US" sz="1200">
                          <a:effectLst/>
                        </a:rPr>
                        <a:t>Departed</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ctr">
                        <a:lnSpc>
                          <a:spcPct val="200000"/>
                        </a:lnSpc>
                        <a:spcBef>
                          <a:spcPts val="0"/>
                        </a:spcBef>
                        <a:spcAft>
                          <a:spcPts val="0"/>
                        </a:spcAft>
                      </a:pPr>
                      <a:r>
                        <a:rPr lang="en-US" sz="1200">
                          <a:effectLst/>
                        </a:rPr>
                        <a:t>Average Days at</a:t>
                      </a:r>
                      <a:br>
                        <a:rPr lang="en-US" sz="1200">
                          <a:effectLst/>
                        </a:rPr>
                      </a:br>
                      <a:r>
                        <a:rPr lang="en-US" sz="1200">
                          <a:effectLst/>
                        </a:rPr>
                        <a:t>Berth</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ctr">
                        <a:lnSpc>
                          <a:spcPct val="200000"/>
                        </a:lnSpc>
                        <a:spcBef>
                          <a:spcPts val="0"/>
                        </a:spcBef>
                        <a:spcAft>
                          <a:spcPts val="0"/>
                        </a:spcAft>
                      </a:pPr>
                      <a:r>
                        <a:rPr lang="en-US" sz="1200" dirty="0">
                          <a:effectLst/>
                        </a:rPr>
                        <a:t>Average Days at</a:t>
                      </a:r>
                      <a:br>
                        <a:rPr lang="en-US" sz="1200" dirty="0">
                          <a:effectLst/>
                        </a:rPr>
                      </a:br>
                      <a:r>
                        <a:rPr lang="en-US" sz="1200" dirty="0">
                          <a:effectLst/>
                        </a:rPr>
                        <a:t>ANC + Berth</a:t>
                      </a:r>
                      <a:endParaRPr lang="en-US" sz="1300" dirty="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extLst>
                  <a:ext uri="{0D108BD9-81ED-4DB2-BD59-A6C34878D82A}">
                    <a16:rowId xmlns:a16="http://schemas.microsoft.com/office/drawing/2014/main" val="600312582"/>
                  </a:ext>
                </a:extLst>
              </a:tr>
              <a:tr h="306930">
                <a:tc>
                  <a:txBody>
                    <a:bodyPr/>
                    <a:lstStyle/>
                    <a:p>
                      <a:pPr marL="0" marR="0" algn="just">
                        <a:lnSpc>
                          <a:spcPct val="200000"/>
                        </a:lnSpc>
                        <a:spcBef>
                          <a:spcPts val="0"/>
                        </a:spcBef>
                        <a:spcAft>
                          <a:spcPts val="0"/>
                        </a:spcAft>
                      </a:pPr>
                      <a:r>
                        <a:rPr lang="en-US" sz="1200">
                          <a:effectLst/>
                        </a:rPr>
                        <a:t>2019</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0</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9</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3</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3</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3</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extLst>
                  <a:ext uri="{0D108BD9-81ED-4DB2-BD59-A6C34878D82A}">
                    <a16:rowId xmlns:a16="http://schemas.microsoft.com/office/drawing/2014/main" val="1196239134"/>
                  </a:ext>
                </a:extLst>
              </a:tr>
              <a:tr h="306930">
                <a:tc>
                  <a:txBody>
                    <a:bodyPr/>
                    <a:lstStyle/>
                    <a:p>
                      <a:pPr marL="0" marR="0" algn="just">
                        <a:lnSpc>
                          <a:spcPct val="200000"/>
                        </a:lnSpc>
                        <a:spcBef>
                          <a:spcPts val="0"/>
                        </a:spcBef>
                        <a:spcAft>
                          <a:spcPts val="0"/>
                        </a:spcAft>
                      </a:pPr>
                      <a:r>
                        <a:rPr lang="en-US" sz="1200">
                          <a:effectLst/>
                        </a:rPr>
                        <a:t>2020</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2</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10</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3</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3</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3</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extLst>
                  <a:ext uri="{0D108BD9-81ED-4DB2-BD59-A6C34878D82A}">
                    <a16:rowId xmlns:a16="http://schemas.microsoft.com/office/drawing/2014/main" val="2655632309"/>
                  </a:ext>
                </a:extLst>
              </a:tr>
              <a:tr h="306930">
                <a:tc>
                  <a:txBody>
                    <a:bodyPr/>
                    <a:lstStyle/>
                    <a:p>
                      <a:pPr marL="0" marR="0" algn="just">
                        <a:lnSpc>
                          <a:spcPct val="200000"/>
                        </a:lnSpc>
                        <a:spcBef>
                          <a:spcPts val="0"/>
                        </a:spcBef>
                        <a:spcAft>
                          <a:spcPts val="0"/>
                        </a:spcAft>
                      </a:pPr>
                      <a:r>
                        <a:rPr lang="en-US" sz="1200">
                          <a:effectLst/>
                        </a:rPr>
                        <a:t>1/2/2020 - 2/28/2020</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0</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7</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2</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3</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3</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extLst>
                  <a:ext uri="{0D108BD9-81ED-4DB2-BD59-A6C34878D82A}">
                    <a16:rowId xmlns:a16="http://schemas.microsoft.com/office/drawing/2014/main" val="1687379073"/>
                  </a:ext>
                </a:extLst>
              </a:tr>
              <a:tr h="306930">
                <a:tc>
                  <a:txBody>
                    <a:bodyPr/>
                    <a:lstStyle/>
                    <a:p>
                      <a:pPr marL="0" marR="0" algn="just">
                        <a:lnSpc>
                          <a:spcPct val="200000"/>
                        </a:lnSpc>
                        <a:spcBef>
                          <a:spcPts val="0"/>
                        </a:spcBef>
                        <a:spcAft>
                          <a:spcPts val="0"/>
                        </a:spcAft>
                      </a:pPr>
                      <a:r>
                        <a:rPr lang="en-US" sz="1200">
                          <a:effectLst/>
                        </a:rPr>
                        <a:t>3/2/2020 - 12/31/2020</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2</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11</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3</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3</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4</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extLst>
                  <a:ext uri="{0D108BD9-81ED-4DB2-BD59-A6C34878D82A}">
                    <a16:rowId xmlns:a16="http://schemas.microsoft.com/office/drawing/2014/main" val="2524983793"/>
                  </a:ext>
                </a:extLst>
              </a:tr>
              <a:tr h="306930">
                <a:tc>
                  <a:txBody>
                    <a:bodyPr/>
                    <a:lstStyle/>
                    <a:p>
                      <a:pPr marL="0" marR="0" algn="just">
                        <a:lnSpc>
                          <a:spcPct val="200000"/>
                        </a:lnSpc>
                        <a:spcBef>
                          <a:spcPts val="0"/>
                        </a:spcBef>
                        <a:spcAft>
                          <a:spcPts val="0"/>
                        </a:spcAft>
                      </a:pPr>
                      <a:r>
                        <a:rPr lang="en-US" sz="1200" dirty="0">
                          <a:effectLst/>
                        </a:rPr>
                        <a:t>2021</a:t>
                      </a:r>
                      <a:endParaRPr lang="en-US" sz="1300" dirty="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17</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16</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3</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a:effectLst/>
                        </a:rPr>
                        <a:t>6</a:t>
                      </a:r>
                      <a:endParaRPr lang="en-US" sz="130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tc>
                  <a:txBody>
                    <a:bodyPr/>
                    <a:lstStyle/>
                    <a:p>
                      <a:pPr marL="0" marR="0" algn="just">
                        <a:lnSpc>
                          <a:spcPct val="200000"/>
                        </a:lnSpc>
                        <a:spcBef>
                          <a:spcPts val="0"/>
                        </a:spcBef>
                        <a:spcAft>
                          <a:spcPts val="0"/>
                        </a:spcAft>
                      </a:pPr>
                      <a:r>
                        <a:rPr lang="en-US" sz="1200" dirty="0">
                          <a:effectLst/>
                        </a:rPr>
                        <a:t>13</a:t>
                      </a:r>
                      <a:endParaRPr lang="en-US" sz="1300" dirty="0">
                        <a:effectLst/>
                        <a:latin typeface="Calibri" panose="020F0502020204030204" pitchFamily="34" charset="0"/>
                        <a:ea typeface="Calibri" panose="020F0502020204030204" pitchFamily="34" charset="0"/>
                        <a:cs typeface="Arial" panose="020B0604020202020204" pitchFamily="34" charset="0"/>
                      </a:endParaRPr>
                    </a:p>
                  </a:txBody>
                  <a:tcPr marL="80302" marR="80302" marT="0" marB="0"/>
                </a:tc>
                <a:extLst>
                  <a:ext uri="{0D108BD9-81ED-4DB2-BD59-A6C34878D82A}">
                    <a16:rowId xmlns:a16="http://schemas.microsoft.com/office/drawing/2014/main" val="3380819634"/>
                  </a:ext>
                </a:extLst>
              </a:tr>
            </a:tbl>
          </a:graphicData>
        </a:graphic>
      </p:graphicFrame>
      <p:sp>
        <p:nvSpPr>
          <p:cNvPr id="16" name="TextBox 15">
            <a:extLst>
              <a:ext uri="{FF2B5EF4-FFF2-40B4-BE49-F238E27FC236}">
                <a16:creationId xmlns:a16="http://schemas.microsoft.com/office/drawing/2014/main" id="{FB4455F4-A5EC-24A0-C6E8-64325A105FBB}"/>
              </a:ext>
            </a:extLst>
          </p:cNvPr>
          <p:cNvSpPr txBox="1"/>
          <p:nvPr/>
        </p:nvSpPr>
        <p:spPr>
          <a:xfrm>
            <a:off x="762000" y="1601016"/>
            <a:ext cx="9231087" cy="400110"/>
          </a:xfrm>
          <a:prstGeom prst="rect">
            <a:avLst/>
          </a:prstGeom>
          <a:noFill/>
        </p:spPr>
        <p:txBody>
          <a:bodyPr wrap="square" rtlCol="0">
            <a:spAutoFit/>
          </a:bodyPr>
          <a:lstStyle/>
          <a:p>
            <a:r>
              <a:rPr lang="en-US" sz="2000" b="1" dirty="0"/>
              <a:t>Port of Los Angeles Data of Vessels</a:t>
            </a:r>
          </a:p>
        </p:txBody>
      </p:sp>
      <p:sp>
        <p:nvSpPr>
          <p:cNvPr id="17" name="TextBox 16">
            <a:extLst>
              <a:ext uri="{FF2B5EF4-FFF2-40B4-BE49-F238E27FC236}">
                <a16:creationId xmlns:a16="http://schemas.microsoft.com/office/drawing/2014/main" id="{52760220-1426-6493-745F-7C3C445CC1F2}"/>
              </a:ext>
            </a:extLst>
          </p:cNvPr>
          <p:cNvSpPr txBox="1"/>
          <p:nvPr/>
        </p:nvSpPr>
        <p:spPr>
          <a:xfrm>
            <a:off x="762000" y="4882295"/>
            <a:ext cx="4797692" cy="400110"/>
          </a:xfrm>
          <a:prstGeom prst="rect">
            <a:avLst/>
          </a:prstGeom>
          <a:noFill/>
        </p:spPr>
        <p:txBody>
          <a:bodyPr wrap="square" rtlCol="0">
            <a:spAutoFit/>
          </a:bodyPr>
          <a:lstStyle/>
          <a:p>
            <a:r>
              <a:rPr lang="en-US" sz="2000" b="1" dirty="0"/>
              <a:t>During COVID – 2020 &amp; 2021</a:t>
            </a:r>
          </a:p>
        </p:txBody>
      </p:sp>
      <p:sp>
        <p:nvSpPr>
          <p:cNvPr id="18" name="TextBox 17">
            <a:extLst>
              <a:ext uri="{FF2B5EF4-FFF2-40B4-BE49-F238E27FC236}">
                <a16:creationId xmlns:a16="http://schemas.microsoft.com/office/drawing/2014/main" id="{08CF4420-DA45-71FC-8295-E24F8B723B1F}"/>
              </a:ext>
            </a:extLst>
          </p:cNvPr>
          <p:cNvSpPr txBox="1"/>
          <p:nvPr/>
        </p:nvSpPr>
        <p:spPr>
          <a:xfrm>
            <a:off x="762000" y="5282405"/>
            <a:ext cx="8752114" cy="1015663"/>
          </a:xfrm>
          <a:prstGeom prst="rect">
            <a:avLst/>
          </a:prstGeom>
          <a:noFill/>
        </p:spPr>
        <p:txBody>
          <a:bodyPr wrap="square" rtlCol="0">
            <a:spAutoFit/>
          </a:bodyPr>
          <a:lstStyle/>
          <a:p>
            <a:pPr marL="457200" indent="-457200">
              <a:buFont typeface="Arial" panose="020B0604020202020204" pitchFamily="34" charset="0"/>
              <a:buChar char="•"/>
            </a:pPr>
            <a:r>
              <a:rPr lang="en-US" sz="1500" dirty="0"/>
              <a:t>The average vessels at berth have increased during the time of COVID</a:t>
            </a:r>
          </a:p>
          <a:p>
            <a:pPr marL="457200" indent="-457200">
              <a:buFont typeface="Arial" panose="020B0604020202020204" pitchFamily="34" charset="0"/>
              <a:buChar char="•"/>
            </a:pPr>
            <a:r>
              <a:rPr lang="en-US" sz="1500" dirty="0"/>
              <a:t>The average days at ANC and Berth, time spent at the port, have increased</a:t>
            </a:r>
          </a:p>
          <a:p>
            <a:pPr marL="457200" indent="-457200">
              <a:buFont typeface="Arial" panose="020B0604020202020204" pitchFamily="34" charset="0"/>
              <a:buChar char="•"/>
            </a:pPr>
            <a:r>
              <a:rPr lang="en-US" sz="1500" dirty="0"/>
              <a:t>These vessels are waiting to be cleared to unload the containers - an exact result of the container crises we currently face due to the pandemic</a:t>
            </a:r>
          </a:p>
        </p:txBody>
      </p:sp>
      <p:pic>
        <p:nvPicPr>
          <p:cNvPr id="10" name="Audio 9">
            <a:hlinkClick r:id="" action="ppaction://media"/>
            <a:extLst>
              <a:ext uri="{FF2B5EF4-FFF2-40B4-BE49-F238E27FC236}">
                <a16:creationId xmlns:a16="http://schemas.microsoft.com/office/drawing/2014/main" id="{20604ED3-9A65-CEA0-1106-E7B66DB480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38324413"/>
      </p:ext>
    </p:extLst>
  </p:cSld>
  <p:clrMapOvr>
    <a:masterClrMapping/>
  </p:clrMapOvr>
  <mc:AlternateContent xmlns:mc="http://schemas.openxmlformats.org/markup-compatibility/2006">
    <mc:Choice xmlns:p14="http://schemas.microsoft.com/office/powerpoint/2010/main" Requires="p14">
      <p:transition spd="slow" p14:dur="2000" advTm="46682"/>
    </mc:Choice>
    <mc:Fallback>
      <p:transition spd="slow" advTm="466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Disruption in the Supply Chain - Containers</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B4455F4-A5EC-24A0-C6E8-64325A105FBB}"/>
              </a:ext>
            </a:extLst>
          </p:cNvPr>
          <p:cNvSpPr txBox="1"/>
          <p:nvPr/>
        </p:nvSpPr>
        <p:spPr>
          <a:xfrm>
            <a:off x="762000" y="1601016"/>
            <a:ext cx="9231087" cy="400110"/>
          </a:xfrm>
          <a:prstGeom prst="rect">
            <a:avLst/>
          </a:prstGeom>
          <a:noFill/>
        </p:spPr>
        <p:txBody>
          <a:bodyPr wrap="square" rtlCol="0">
            <a:spAutoFit/>
          </a:bodyPr>
          <a:lstStyle/>
          <a:p>
            <a:r>
              <a:rPr lang="en-US" sz="2000" b="1" dirty="0"/>
              <a:t>Port of Los Angeles Data - Containers</a:t>
            </a:r>
          </a:p>
        </p:txBody>
      </p:sp>
      <p:graphicFrame>
        <p:nvGraphicFramePr>
          <p:cNvPr id="4" name="Table 3">
            <a:extLst>
              <a:ext uri="{FF2B5EF4-FFF2-40B4-BE49-F238E27FC236}">
                <a16:creationId xmlns:a16="http://schemas.microsoft.com/office/drawing/2014/main" id="{A23B866D-EA71-33E9-6EA6-05EFCC512A4D}"/>
              </a:ext>
            </a:extLst>
          </p:cNvPr>
          <p:cNvGraphicFramePr>
            <a:graphicFrameLocks noGrp="1"/>
          </p:cNvGraphicFramePr>
          <p:nvPr>
            <p:extLst>
              <p:ext uri="{D42A27DB-BD31-4B8C-83A1-F6EECF244321}">
                <p14:modId xmlns:p14="http://schemas.microsoft.com/office/powerpoint/2010/main" val="886744430"/>
              </p:ext>
            </p:extLst>
          </p:nvPr>
        </p:nvGraphicFramePr>
        <p:xfrm>
          <a:off x="838200" y="2142992"/>
          <a:ext cx="7739744" cy="1515620"/>
        </p:xfrm>
        <a:graphic>
          <a:graphicData uri="http://schemas.openxmlformats.org/drawingml/2006/table">
            <a:tbl>
              <a:tblPr firstRow="1" firstCol="1" bandRow="1">
                <a:tableStyleId>{5C22544A-7EE6-4342-B048-85BDC9FD1C3A}</a:tableStyleId>
              </a:tblPr>
              <a:tblGrid>
                <a:gridCol w="663101">
                  <a:extLst>
                    <a:ext uri="{9D8B030D-6E8A-4147-A177-3AD203B41FA5}">
                      <a16:colId xmlns:a16="http://schemas.microsoft.com/office/drawing/2014/main" val="725929881"/>
                    </a:ext>
                  </a:extLst>
                </a:gridCol>
                <a:gridCol w="1260303">
                  <a:extLst>
                    <a:ext uri="{9D8B030D-6E8A-4147-A177-3AD203B41FA5}">
                      <a16:colId xmlns:a16="http://schemas.microsoft.com/office/drawing/2014/main" val="2804104667"/>
                    </a:ext>
                  </a:extLst>
                </a:gridCol>
                <a:gridCol w="1112032">
                  <a:extLst>
                    <a:ext uri="{9D8B030D-6E8A-4147-A177-3AD203B41FA5}">
                      <a16:colId xmlns:a16="http://schemas.microsoft.com/office/drawing/2014/main" val="207447199"/>
                    </a:ext>
                  </a:extLst>
                </a:gridCol>
                <a:gridCol w="1080731">
                  <a:extLst>
                    <a:ext uri="{9D8B030D-6E8A-4147-A177-3AD203B41FA5}">
                      <a16:colId xmlns:a16="http://schemas.microsoft.com/office/drawing/2014/main" val="4226286366"/>
                    </a:ext>
                  </a:extLst>
                </a:gridCol>
                <a:gridCol w="939873">
                  <a:extLst>
                    <a:ext uri="{9D8B030D-6E8A-4147-A177-3AD203B41FA5}">
                      <a16:colId xmlns:a16="http://schemas.microsoft.com/office/drawing/2014/main" val="879936426"/>
                    </a:ext>
                  </a:extLst>
                </a:gridCol>
                <a:gridCol w="939873">
                  <a:extLst>
                    <a:ext uri="{9D8B030D-6E8A-4147-A177-3AD203B41FA5}">
                      <a16:colId xmlns:a16="http://schemas.microsoft.com/office/drawing/2014/main" val="3266809002"/>
                    </a:ext>
                  </a:extLst>
                </a:gridCol>
                <a:gridCol w="859972">
                  <a:extLst>
                    <a:ext uri="{9D8B030D-6E8A-4147-A177-3AD203B41FA5}">
                      <a16:colId xmlns:a16="http://schemas.microsoft.com/office/drawing/2014/main" val="247573509"/>
                    </a:ext>
                  </a:extLst>
                </a:gridCol>
                <a:gridCol w="883859">
                  <a:extLst>
                    <a:ext uri="{9D8B030D-6E8A-4147-A177-3AD203B41FA5}">
                      <a16:colId xmlns:a16="http://schemas.microsoft.com/office/drawing/2014/main" val="3548577797"/>
                    </a:ext>
                  </a:extLst>
                </a:gridCol>
              </a:tblGrid>
              <a:tr h="132080">
                <a:tc gridSpan="8">
                  <a:txBody>
                    <a:bodyPr/>
                    <a:lstStyle/>
                    <a:p>
                      <a:pPr marL="0" marR="0" algn="ctr">
                        <a:lnSpc>
                          <a:spcPct val="200000"/>
                        </a:lnSpc>
                        <a:spcBef>
                          <a:spcPts val="0"/>
                        </a:spcBef>
                        <a:spcAft>
                          <a:spcPts val="800"/>
                        </a:spcAft>
                      </a:pPr>
                      <a:r>
                        <a:rPr lang="en-US" sz="1200" dirty="0">
                          <a:effectLst/>
                        </a:rPr>
                        <a:t>Port of Los Angeles</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097579648"/>
                  </a:ext>
                </a:extLst>
              </a:tr>
              <a:tr h="251460">
                <a:tc>
                  <a:txBody>
                    <a:bodyPr/>
                    <a:lstStyle/>
                    <a:p>
                      <a:pPr marL="0" marR="0" algn="ctr">
                        <a:lnSpc>
                          <a:spcPct val="200000"/>
                        </a:lnSpc>
                        <a:spcBef>
                          <a:spcPts val="0"/>
                        </a:spcBef>
                        <a:spcAft>
                          <a:spcPts val="800"/>
                        </a:spcAft>
                      </a:pPr>
                      <a:r>
                        <a:rPr lang="en-US" sz="1100" dirty="0">
                          <a:effectLst/>
                        </a:rPr>
                        <a:t>Year</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b="1" dirty="0">
                          <a:effectLst/>
                        </a:rPr>
                        <a:t>Loaded Imports</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nchor="ctr"/>
                </a:tc>
                <a:tc>
                  <a:txBody>
                    <a:bodyPr/>
                    <a:lstStyle/>
                    <a:p>
                      <a:pPr marL="0" marR="0" algn="ctr">
                        <a:lnSpc>
                          <a:spcPct val="200000"/>
                        </a:lnSpc>
                        <a:spcBef>
                          <a:spcPts val="0"/>
                        </a:spcBef>
                        <a:spcAft>
                          <a:spcPts val="800"/>
                        </a:spcAft>
                      </a:pPr>
                      <a:r>
                        <a:rPr lang="en-US" sz="1100" b="1" dirty="0">
                          <a:effectLst/>
                        </a:rPr>
                        <a:t>Empty Imports</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nchor="ctr"/>
                </a:tc>
                <a:tc>
                  <a:txBody>
                    <a:bodyPr/>
                    <a:lstStyle/>
                    <a:p>
                      <a:pPr marL="0" marR="0" algn="ctr">
                        <a:lnSpc>
                          <a:spcPct val="200000"/>
                        </a:lnSpc>
                        <a:spcBef>
                          <a:spcPts val="0"/>
                        </a:spcBef>
                        <a:spcAft>
                          <a:spcPts val="800"/>
                        </a:spcAft>
                      </a:pPr>
                      <a:r>
                        <a:rPr lang="en-US" sz="1100" b="1" dirty="0">
                          <a:effectLst/>
                        </a:rPr>
                        <a:t>Total Imports</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nchor="ctr"/>
                </a:tc>
                <a:tc>
                  <a:txBody>
                    <a:bodyPr/>
                    <a:lstStyle/>
                    <a:p>
                      <a:pPr marL="0" marR="0" algn="ctr">
                        <a:lnSpc>
                          <a:spcPct val="200000"/>
                        </a:lnSpc>
                        <a:spcBef>
                          <a:spcPts val="0"/>
                        </a:spcBef>
                        <a:spcAft>
                          <a:spcPts val="800"/>
                        </a:spcAft>
                      </a:pPr>
                      <a:r>
                        <a:rPr lang="en-US" sz="1100" b="1" dirty="0">
                          <a:effectLst/>
                        </a:rPr>
                        <a:t>Loaded Exports</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nchor="ctr"/>
                </a:tc>
                <a:tc>
                  <a:txBody>
                    <a:bodyPr/>
                    <a:lstStyle/>
                    <a:p>
                      <a:pPr marL="0" marR="0" algn="ctr">
                        <a:lnSpc>
                          <a:spcPct val="200000"/>
                        </a:lnSpc>
                        <a:spcBef>
                          <a:spcPts val="0"/>
                        </a:spcBef>
                        <a:spcAft>
                          <a:spcPts val="800"/>
                        </a:spcAft>
                      </a:pPr>
                      <a:r>
                        <a:rPr lang="en-US" sz="1100" b="1" dirty="0">
                          <a:effectLst/>
                        </a:rPr>
                        <a:t>Empty Exports</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nchor="ctr"/>
                </a:tc>
                <a:tc>
                  <a:txBody>
                    <a:bodyPr/>
                    <a:lstStyle/>
                    <a:p>
                      <a:pPr marL="0" marR="0" algn="ctr">
                        <a:lnSpc>
                          <a:spcPct val="200000"/>
                        </a:lnSpc>
                        <a:spcBef>
                          <a:spcPts val="0"/>
                        </a:spcBef>
                        <a:spcAft>
                          <a:spcPts val="800"/>
                        </a:spcAft>
                      </a:pPr>
                      <a:r>
                        <a:rPr lang="en-US" sz="1100" b="1" dirty="0">
                          <a:effectLst/>
                        </a:rPr>
                        <a:t>Total Exports</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nchor="ctr"/>
                </a:tc>
                <a:tc>
                  <a:txBody>
                    <a:bodyPr/>
                    <a:lstStyle/>
                    <a:p>
                      <a:pPr marL="0" marR="0" algn="ctr">
                        <a:lnSpc>
                          <a:spcPct val="200000"/>
                        </a:lnSpc>
                        <a:spcBef>
                          <a:spcPts val="0"/>
                        </a:spcBef>
                        <a:spcAft>
                          <a:spcPts val="800"/>
                        </a:spcAft>
                      </a:pPr>
                      <a:r>
                        <a:rPr lang="en-US" sz="1100" b="1" dirty="0">
                          <a:effectLst/>
                        </a:rPr>
                        <a:t>Total TEUs</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nchor="ctr"/>
                </a:tc>
                <a:extLst>
                  <a:ext uri="{0D108BD9-81ED-4DB2-BD59-A6C34878D82A}">
                    <a16:rowId xmlns:a16="http://schemas.microsoft.com/office/drawing/2014/main" val="2270011469"/>
                  </a:ext>
                </a:extLst>
              </a:tr>
              <a:tr h="158750">
                <a:tc>
                  <a:txBody>
                    <a:bodyPr/>
                    <a:lstStyle/>
                    <a:p>
                      <a:pPr marL="0" marR="0" algn="ctr">
                        <a:lnSpc>
                          <a:spcPct val="200000"/>
                        </a:lnSpc>
                        <a:spcBef>
                          <a:spcPts val="0"/>
                        </a:spcBef>
                        <a:spcAft>
                          <a:spcPts val="800"/>
                        </a:spcAft>
                      </a:pPr>
                      <a:r>
                        <a:rPr lang="en-US" sz="1100">
                          <a:effectLst/>
                        </a:rPr>
                        <a:t>2019</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nchor="ctr"/>
                </a:tc>
                <a:tc>
                  <a:txBody>
                    <a:bodyPr/>
                    <a:lstStyle/>
                    <a:p>
                      <a:pPr marL="0" marR="0" algn="ctr">
                        <a:lnSpc>
                          <a:spcPct val="200000"/>
                        </a:lnSpc>
                        <a:spcBef>
                          <a:spcPts val="0"/>
                        </a:spcBef>
                        <a:spcAft>
                          <a:spcPts val="800"/>
                        </a:spcAft>
                      </a:pPr>
                      <a:r>
                        <a:rPr lang="en-US" sz="1100">
                          <a:effectLst/>
                        </a:rPr>
                        <a:t>4,714,266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149,579</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4,863,845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1,756,177</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2,717,611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4,473,788</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9,337,632</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extLst>
                  <a:ext uri="{0D108BD9-81ED-4DB2-BD59-A6C34878D82A}">
                    <a16:rowId xmlns:a16="http://schemas.microsoft.com/office/drawing/2014/main" val="2231362594"/>
                  </a:ext>
                </a:extLst>
              </a:tr>
              <a:tr h="132080">
                <a:tc>
                  <a:txBody>
                    <a:bodyPr/>
                    <a:lstStyle/>
                    <a:p>
                      <a:pPr marL="0" marR="0" algn="ctr">
                        <a:lnSpc>
                          <a:spcPct val="200000"/>
                        </a:lnSpc>
                        <a:spcBef>
                          <a:spcPts val="0"/>
                        </a:spcBef>
                        <a:spcAft>
                          <a:spcPts val="800"/>
                        </a:spcAft>
                      </a:pPr>
                      <a:r>
                        <a:rPr lang="en-US" sz="1100">
                          <a:effectLst/>
                        </a:rPr>
                        <a:t>2020</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nchor="ctr"/>
                </a:tc>
                <a:tc>
                  <a:txBody>
                    <a:bodyPr/>
                    <a:lstStyle/>
                    <a:p>
                      <a:pPr marL="0" marR="0" algn="ctr">
                        <a:lnSpc>
                          <a:spcPct val="200000"/>
                        </a:lnSpc>
                        <a:spcBef>
                          <a:spcPts val="0"/>
                        </a:spcBef>
                        <a:spcAft>
                          <a:spcPts val="800"/>
                        </a:spcAft>
                      </a:pPr>
                      <a:r>
                        <a:rPr lang="en-US" sz="1100">
                          <a:effectLst/>
                        </a:rPr>
                        <a:t>4,827,040</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49,311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4,876,351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1,531,406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2,805,639</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4,337,045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9,213,396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extLst>
                  <a:ext uri="{0D108BD9-81ED-4DB2-BD59-A6C34878D82A}">
                    <a16:rowId xmlns:a16="http://schemas.microsoft.com/office/drawing/2014/main" val="2093710240"/>
                  </a:ext>
                </a:extLst>
              </a:tr>
              <a:tr h="132080">
                <a:tc>
                  <a:txBody>
                    <a:bodyPr/>
                    <a:lstStyle/>
                    <a:p>
                      <a:pPr marL="0" marR="0" algn="ctr">
                        <a:lnSpc>
                          <a:spcPct val="200000"/>
                        </a:lnSpc>
                        <a:spcBef>
                          <a:spcPts val="0"/>
                        </a:spcBef>
                        <a:spcAft>
                          <a:spcPts val="800"/>
                        </a:spcAft>
                      </a:pPr>
                      <a:r>
                        <a:rPr lang="en-US" sz="1100">
                          <a:effectLst/>
                        </a:rPr>
                        <a:t>2021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nchor="ctr"/>
                </a:tc>
                <a:tc>
                  <a:txBody>
                    <a:bodyPr/>
                    <a:lstStyle/>
                    <a:p>
                      <a:pPr marL="0" marR="0" algn="ctr">
                        <a:lnSpc>
                          <a:spcPct val="200000"/>
                        </a:lnSpc>
                        <a:spcBef>
                          <a:spcPts val="0"/>
                        </a:spcBef>
                        <a:spcAft>
                          <a:spcPts val="800"/>
                        </a:spcAft>
                      </a:pPr>
                      <a:r>
                        <a:rPr lang="en-US" sz="1100">
                          <a:effectLst/>
                        </a:rPr>
                        <a:t>5,513,286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26,707</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5,539,993</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1,184,145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3,953,472</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a:effectLst/>
                        </a:rPr>
                        <a:t>5,137,617</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tc>
                  <a:txBody>
                    <a:bodyPr/>
                    <a:lstStyle/>
                    <a:p>
                      <a:pPr marL="0" marR="0" algn="ctr">
                        <a:lnSpc>
                          <a:spcPct val="200000"/>
                        </a:lnSpc>
                        <a:spcBef>
                          <a:spcPts val="0"/>
                        </a:spcBef>
                        <a:spcAft>
                          <a:spcPts val="800"/>
                        </a:spcAft>
                      </a:pPr>
                      <a:r>
                        <a:rPr lang="en-US" sz="1100" dirty="0">
                          <a:effectLst/>
                        </a:rPr>
                        <a:t>10,677,610</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9525" marR="9525" marT="9525" marB="0"/>
                </a:tc>
                <a:extLst>
                  <a:ext uri="{0D108BD9-81ED-4DB2-BD59-A6C34878D82A}">
                    <a16:rowId xmlns:a16="http://schemas.microsoft.com/office/drawing/2014/main" val="2078759059"/>
                  </a:ext>
                </a:extLst>
              </a:tr>
            </a:tbl>
          </a:graphicData>
        </a:graphic>
      </p:graphicFrame>
      <p:graphicFrame>
        <p:nvGraphicFramePr>
          <p:cNvPr id="5" name="Table 4">
            <a:extLst>
              <a:ext uri="{FF2B5EF4-FFF2-40B4-BE49-F238E27FC236}">
                <a16:creationId xmlns:a16="http://schemas.microsoft.com/office/drawing/2014/main" id="{1E585E05-2AAE-E9CA-6D84-C9C4B0341207}"/>
              </a:ext>
            </a:extLst>
          </p:cNvPr>
          <p:cNvGraphicFramePr>
            <a:graphicFrameLocks noGrp="1"/>
          </p:cNvGraphicFramePr>
          <p:nvPr>
            <p:extLst>
              <p:ext uri="{D42A27DB-BD31-4B8C-83A1-F6EECF244321}">
                <p14:modId xmlns:p14="http://schemas.microsoft.com/office/powerpoint/2010/main" val="494341795"/>
              </p:ext>
            </p:extLst>
          </p:nvPr>
        </p:nvGraphicFramePr>
        <p:xfrm>
          <a:off x="838199" y="3968350"/>
          <a:ext cx="7739745" cy="1803275"/>
        </p:xfrm>
        <a:graphic>
          <a:graphicData uri="http://schemas.openxmlformats.org/drawingml/2006/table">
            <a:tbl>
              <a:tblPr firstRow="1" firstCol="1" bandRow="1">
                <a:tableStyleId>{5C22544A-7EE6-4342-B048-85BDC9FD1C3A}</a:tableStyleId>
              </a:tblPr>
              <a:tblGrid>
                <a:gridCol w="666086">
                  <a:extLst>
                    <a:ext uri="{9D8B030D-6E8A-4147-A177-3AD203B41FA5}">
                      <a16:colId xmlns:a16="http://schemas.microsoft.com/office/drawing/2014/main" val="104536276"/>
                    </a:ext>
                  </a:extLst>
                </a:gridCol>
                <a:gridCol w="1243359">
                  <a:extLst>
                    <a:ext uri="{9D8B030D-6E8A-4147-A177-3AD203B41FA5}">
                      <a16:colId xmlns:a16="http://schemas.microsoft.com/office/drawing/2014/main" val="232986168"/>
                    </a:ext>
                  </a:extLst>
                </a:gridCol>
                <a:gridCol w="1036132">
                  <a:extLst>
                    <a:ext uri="{9D8B030D-6E8A-4147-A177-3AD203B41FA5}">
                      <a16:colId xmlns:a16="http://schemas.microsoft.com/office/drawing/2014/main" val="3510923888"/>
                    </a:ext>
                  </a:extLst>
                </a:gridCol>
                <a:gridCol w="972813">
                  <a:extLst>
                    <a:ext uri="{9D8B030D-6E8A-4147-A177-3AD203B41FA5}">
                      <a16:colId xmlns:a16="http://schemas.microsoft.com/office/drawing/2014/main" val="1304838302"/>
                    </a:ext>
                  </a:extLst>
                </a:gridCol>
                <a:gridCol w="1009818">
                  <a:extLst>
                    <a:ext uri="{9D8B030D-6E8A-4147-A177-3AD203B41FA5}">
                      <a16:colId xmlns:a16="http://schemas.microsoft.com/office/drawing/2014/main" val="2033073514"/>
                    </a:ext>
                  </a:extLst>
                </a:gridCol>
                <a:gridCol w="901271">
                  <a:extLst>
                    <a:ext uri="{9D8B030D-6E8A-4147-A177-3AD203B41FA5}">
                      <a16:colId xmlns:a16="http://schemas.microsoft.com/office/drawing/2014/main" val="542663196"/>
                    </a:ext>
                  </a:extLst>
                </a:gridCol>
                <a:gridCol w="901271">
                  <a:extLst>
                    <a:ext uri="{9D8B030D-6E8A-4147-A177-3AD203B41FA5}">
                      <a16:colId xmlns:a16="http://schemas.microsoft.com/office/drawing/2014/main" val="2460613549"/>
                    </a:ext>
                  </a:extLst>
                </a:gridCol>
                <a:gridCol w="1008995">
                  <a:extLst>
                    <a:ext uri="{9D8B030D-6E8A-4147-A177-3AD203B41FA5}">
                      <a16:colId xmlns:a16="http://schemas.microsoft.com/office/drawing/2014/main" val="497079328"/>
                    </a:ext>
                  </a:extLst>
                </a:gridCol>
              </a:tblGrid>
              <a:tr h="133350">
                <a:tc gridSpan="8">
                  <a:txBody>
                    <a:bodyPr/>
                    <a:lstStyle/>
                    <a:p>
                      <a:pPr marL="0" marR="0" algn="ctr">
                        <a:lnSpc>
                          <a:spcPct val="200000"/>
                        </a:lnSpc>
                        <a:spcBef>
                          <a:spcPts val="0"/>
                        </a:spcBef>
                        <a:spcAft>
                          <a:spcPts val="0"/>
                        </a:spcAft>
                      </a:pPr>
                      <a:r>
                        <a:rPr lang="en-US" sz="1200" dirty="0">
                          <a:effectLst/>
                        </a:rPr>
                        <a:t>Port of Long Beach</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17276099"/>
                  </a:ext>
                </a:extLst>
              </a:tr>
              <a:tr h="254635">
                <a:tc>
                  <a:txBody>
                    <a:bodyPr/>
                    <a:lstStyle/>
                    <a:p>
                      <a:pPr marL="0" marR="0" algn="ctr">
                        <a:lnSpc>
                          <a:spcPct val="200000"/>
                        </a:lnSpc>
                        <a:spcBef>
                          <a:spcPts val="0"/>
                        </a:spcBef>
                        <a:spcAft>
                          <a:spcPts val="0"/>
                        </a:spcAft>
                      </a:pPr>
                      <a:r>
                        <a:rPr lang="en-US" sz="1100">
                          <a:effectLst/>
                        </a:rPr>
                        <a:t>Year</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b="1" dirty="0">
                          <a:effectLst/>
                        </a:rPr>
                        <a:t>Loaded Inbound</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b="1" dirty="0">
                          <a:effectLst/>
                        </a:rPr>
                        <a:t>Loaded Outbound</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b="1" dirty="0">
                          <a:effectLst/>
                        </a:rPr>
                        <a:t>Total Loaded</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b="1" dirty="0">
                          <a:effectLst/>
                        </a:rPr>
                        <a:t>Empties Inbound</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b="1" dirty="0">
                          <a:effectLst/>
                        </a:rPr>
                        <a:t>Empties Outbound</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b="1" dirty="0">
                          <a:effectLst/>
                        </a:rPr>
                        <a:t>Total Empties</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b="1" dirty="0">
                          <a:effectLst/>
                        </a:rPr>
                        <a:t>Total Throughput</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245400041"/>
                  </a:ext>
                </a:extLst>
              </a:tr>
              <a:tr h="250825">
                <a:tc>
                  <a:txBody>
                    <a:bodyPr/>
                    <a:lstStyle/>
                    <a:p>
                      <a:pPr marL="0" marR="0" algn="ctr">
                        <a:lnSpc>
                          <a:spcPct val="200000"/>
                        </a:lnSpc>
                        <a:spcBef>
                          <a:spcPts val="0"/>
                        </a:spcBef>
                        <a:spcAft>
                          <a:spcPts val="0"/>
                        </a:spcAft>
                      </a:pPr>
                      <a:r>
                        <a:rPr lang="en-US" sz="1100">
                          <a:effectLst/>
                        </a:rPr>
                        <a:t>2019</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3,758,438</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1,472,802</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5,231,240</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74,706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2,326,087</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2,400,792</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7,632,032</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458847966"/>
                  </a:ext>
                </a:extLst>
              </a:tr>
              <a:tr h="273685">
                <a:tc>
                  <a:txBody>
                    <a:bodyPr/>
                    <a:lstStyle/>
                    <a:p>
                      <a:pPr marL="0" marR="0" algn="ctr">
                        <a:lnSpc>
                          <a:spcPct val="200000"/>
                        </a:lnSpc>
                        <a:spcBef>
                          <a:spcPts val="0"/>
                        </a:spcBef>
                        <a:spcAft>
                          <a:spcPts val="0"/>
                        </a:spcAft>
                      </a:pPr>
                      <a:r>
                        <a:rPr lang="en-US" sz="1100">
                          <a:effectLst/>
                        </a:rPr>
                        <a:t>2020</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3,998,340</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1,475,888</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5,474,227</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146,370</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2,492,718</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2,639,088</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8,113,315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170048778"/>
                  </a:ext>
                </a:extLst>
              </a:tr>
              <a:tr h="285115">
                <a:tc>
                  <a:txBody>
                    <a:bodyPr/>
                    <a:lstStyle/>
                    <a:p>
                      <a:pPr marL="0" marR="0" algn="ctr">
                        <a:lnSpc>
                          <a:spcPct val="200000"/>
                        </a:lnSpc>
                        <a:spcBef>
                          <a:spcPts val="0"/>
                        </a:spcBef>
                        <a:spcAft>
                          <a:spcPts val="0"/>
                        </a:spcAft>
                      </a:pPr>
                      <a:r>
                        <a:rPr lang="en-US" sz="1100">
                          <a:effectLst/>
                        </a:rPr>
                        <a:t>2021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4,581,846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1,437,916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6,019,762</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154,289</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3,210,317</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a:effectLst/>
                        </a:rPr>
                        <a:t>3,364,606</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US" sz="1100" dirty="0">
                          <a:effectLst/>
                        </a:rPr>
                        <a:t>9,384,368</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289143533"/>
                  </a:ext>
                </a:extLst>
              </a:tr>
            </a:tbl>
          </a:graphicData>
        </a:graphic>
      </p:graphicFrame>
      <p:sp>
        <p:nvSpPr>
          <p:cNvPr id="20" name="TextBox 19">
            <a:extLst>
              <a:ext uri="{FF2B5EF4-FFF2-40B4-BE49-F238E27FC236}">
                <a16:creationId xmlns:a16="http://schemas.microsoft.com/office/drawing/2014/main" id="{5AE15658-102A-68DD-ADC4-8CD259B92F85}"/>
              </a:ext>
            </a:extLst>
          </p:cNvPr>
          <p:cNvSpPr txBox="1"/>
          <p:nvPr/>
        </p:nvSpPr>
        <p:spPr>
          <a:xfrm>
            <a:off x="8719458" y="2457465"/>
            <a:ext cx="2960914" cy="830997"/>
          </a:xfrm>
          <a:prstGeom prst="rect">
            <a:avLst/>
          </a:prstGeom>
          <a:noFill/>
        </p:spPr>
        <p:txBody>
          <a:bodyPr wrap="square" rtlCol="0">
            <a:spAutoFit/>
          </a:bodyPr>
          <a:lstStyle/>
          <a:p>
            <a:pPr marL="457200" indent="-457200">
              <a:buFont typeface="Arial" panose="020B0604020202020204" pitchFamily="34" charset="0"/>
              <a:buChar char="•"/>
            </a:pPr>
            <a:r>
              <a:rPr lang="en-US" sz="1200" dirty="0"/>
              <a:t>Total amount of empty containers in 2021 was 5,164,324 from 4,386,356 in 2020 – this was an increase of 18%.</a:t>
            </a:r>
          </a:p>
        </p:txBody>
      </p:sp>
      <p:sp>
        <p:nvSpPr>
          <p:cNvPr id="22" name="TextBox 21">
            <a:extLst>
              <a:ext uri="{FF2B5EF4-FFF2-40B4-BE49-F238E27FC236}">
                <a16:creationId xmlns:a16="http://schemas.microsoft.com/office/drawing/2014/main" id="{E77B6C03-2FC1-20B3-AFC2-1F2940F2744B}"/>
              </a:ext>
            </a:extLst>
          </p:cNvPr>
          <p:cNvSpPr txBox="1"/>
          <p:nvPr/>
        </p:nvSpPr>
        <p:spPr>
          <a:xfrm>
            <a:off x="8806543" y="4368460"/>
            <a:ext cx="3189514" cy="1200329"/>
          </a:xfrm>
          <a:prstGeom prst="rect">
            <a:avLst/>
          </a:prstGeom>
          <a:noFill/>
        </p:spPr>
        <p:txBody>
          <a:bodyPr wrap="square">
            <a:spAutoFit/>
          </a:bodyPr>
          <a:lstStyle/>
          <a:p>
            <a:pPr marL="285750" indent="-285750">
              <a:buFont typeface="Arial" panose="020B0604020202020204" pitchFamily="34" charset="0"/>
              <a:buChar char="•"/>
            </a:pPr>
            <a:r>
              <a:rPr lang="en-US" sz="1200" dirty="0"/>
              <a:t>Total amount of empty containers was 2,639,088 in 2020, in 2021, 3,464,606 – a 27% increase</a:t>
            </a:r>
          </a:p>
          <a:p>
            <a:pPr marL="285750" indent="-285750">
              <a:buFont typeface="Arial" panose="020B0604020202020204" pitchFamily="34" charset="0"/>
              <a:buChar char="•"/>
            </a:pPr>
            <a:r>
              <a:rPr lang="en-US" sz="1200" dirty="0"/>
              <a:t>Caused a huge imbalance between the total amount of inbounded and empty containers that were outbound</a:t>
            </a:r>
          </a:p>
        </p:txBody>
      </p:sp>
      <p:sp>
        <p:nvSpPr>
          <p:cNvPr id="23" name="TextBox 22">
            <a:extLst>
              <a:ext uri="{FF2B5EF4-FFF2-40B4-BE49-F238E27FC236}">
                <a16:creationId xmlns:a16="http://schemas.microsoft.com/office/drawing/2014/main" id="{034E81CB-D4C3-543F-F7B9-2421DBFB3ADE}"/>
              </a:ext>
            </a:extLst>
          </p:cNvPr>
          <p:cNvSpPr txBox="1"/>
          <p:nvPr/>
        </p:nvSpPr>
        <p:spPr>
          <a:xfrm>
            <a:off x="8806543" y="2090798"/>
            <a:ext cx="2786744" cy="400110"/>
          </a:xfrm>
          <a:prstGeom prst="rect">
            <a:avLst/>
          </a:prstGeom>
          <a:noFill/>
        </p:spPr>
        <p:txBody>
          <a:bodyPr wrap="square" rtlCol="0">
            <a:spAutoFit/>
          </a:bodyPr>
          <a:lstStyle/>
          <a:p>
            <a:r>
              <a:rPr lang="en-US" sz="2000" b="1" dirty="0"/>
              <a:t>Port of Los Angeles</a:t>
            </a:r>
          </a:p>
        </p:txBody>
      </p:sp>
      <p:sp>
        <p:nvSpPr>
          <p:cNvPr id="26" name="TextBox 25">
            <a:extLst>
              <a:ext uri="{FF2B5EF4-FFF2-40B4-BE49-F238E27FC236}">
                <a16:creationId xmlns:a16="http://schemas.microsoft.com/office/drawing/2014/main" id="{43030098-DC3F-C094-1A6D-3AD8F47D3C1F}"/>
              </a:ext>
            </a:extLst>
          </p:cNvPr>
          <p:cNvSpPr txBox="1"/>
          <p:nvPr/>
        </p:nvSpPr>
        <p:spPr>
          <a:xfrm>
            <a:off x="8719458" y="3968350"/>
            <a:ext cx="2873829" cy="400110"/>
          </a:xfrm>
          <a:prstGeom prst="rect">
            <a:avLst/>
          </a:prstGeom>
          <a:noFill/>
        </p:spPr>
        <p:txBody>
          <a:bodyPr wrap="square" rtlCol="0">
            <a:spAutoFit/>
          </a:bodyPr>
          <a:lstStyle/>
          <a:p>
            <a:r>
              <a:rPr lang="en-US" sz="2000" b="1" dirty="0"/>
              <a:t>Port of Long Beach</a:t>
            </a:r>
          </a:p>
        </p:txBody>
      </p:sp>
      <p:pic>
        <p:nvPicPr>
          <p:cNvPr id="32" name="Audio 31">
            <a:hlinkClick r:id="" action="ppaction://media"/>
            <a:extLst>
              <a:ext uri="{FF2B5EF4-FFF2-40B4-BE49-F238E27FC236}">
                <a16:creationId xmlns:a16="http://schemas.microsoft.com/office/drawing/2014/main" id="{F79D96C0-2FDE-643E-CD6C-592D6D9922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30075051"/>
      </p:ext>
    </p:extLst>
  </p:cSld>
  <p:clrMapOvr>
    <a:masterClrMapping/>
  </p:clrMapOvr>
  <mc:AlternateContent xmlns:mc="http://schemas.openxmlformats.org/markup-compatibility/2006">
    <mc:Choice xmlns:p14="http://schemas.microsoft.com/office/powerpoint/2010/main" Requires="p14">
      <p:transition spd="slow" p14:dur="2000" advTm="35151"/>
    </mc:Choice>
    <mc:Fallback>
      <p:transition spd="slow" advTm="351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Disruption in the Supply Chain - Containers</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B09E526-A50E-D797-19B9-869B2C9C414B}"/>
              </a:ext>
            </a:extLst>
          </p:cNvPr>
          <p:cNvSpPr txBox="1"/>
          <p:nvPr/>
        </p:nvSpPr>
        <p:spPr>
          <a:xfrm>
            <a:off x="5834745" y="1859260"/>
            <a:ext cx="4310742" cy="400110"/>
          </a:xfrm>
          <a:prstGeom prst="rect">
            <a:avLst/>
          </a:prstGeom>
          <a:noFill/>
        </p:spPr>
        <p:txBody>
          <a:bodyPr wrap="square" rtlCol="0">
            <a:spAutoFit/>
          </a:bodyPr>
          <a:lstStyle/>
          <a:p>
            <a:r>
              <a:rPr lang="en-US" sz="2000" b="1" dirty="0"/>
              <a:t>Increased Costs per 40 Ft Container</a:t>
            </a:r>
          </a:p>
        </p:txBody>
      </p:sp>
      <p:sp>
        <p:nvSpPr>
          <p:cNvPr id="14" name="TextBox 13">
            <a:extLst>
              <a:ext uri="{FF2B5EF4-FFF2-40B4-BE49-F238E27FC236}">
                <a16:creationId xmlns:a16="http://schemas.microsoft.com/office/drawing/2014/main" id="{01C425F7-CCD5-8A7B-5465-F7046E01C195}"/>
              </a:ext>
            </a:extLst>
          </p:cNvPr>
          <p:cNvSpPr txBox="1"/>
          <p:nvPr/>
        </p:nvSpPr>
        <p:spPr>
          <a:xfrm>
            <a:off x="5834744" y="2285536"/>
            <a:ext cx="5519056" cy="1246495"/>
          </a:xfrm>
          <a:prstGeom prst="rect">
            <a:avLst/>
          </a:prstGeom>
          <a:noFill/>
        </p:spPr>
        <p:txBody>
          <a:bodyPr wrap="square" rtlCol="0">
            <a:spAutoFit/>
          </a:bodyPr>
          <a:lstStyle/>
          <a:p>
            <a:pPr marL="457200" indent="-457200">
              <a:buFont typeface="Arial" panose="020B0604020202020204" pitchFamily="34" charset="0"/>
              <a:buChar char="•"/>
            </a:pPr>
            <a:r>
              <a:rPr lang="en-US" sz="1500" dirty="0"/>
              <a:t>September 2021, freight costs reached an all-time high of $10,375 per 40-foot container</a:t>
            </a:r>
          </a:p>
          <a:p>
            <a:pPr marL="914400" lvl="1" indent="-457200">
              <a:buFont typeface="Arial" panose="020B0604020202020204" pitchFamily="34" charset="0"/>
              <a:buChar char="•"/>
            </a:pPr>
            <a:r>
              <a:rPr lang="en-US" sz="1500" dirty="0"/>
              <a:t>Bottlenecks and trade imbalances have increased container costs</a:t>
            </a:r>
          </a:p>
          <a:p>
            <a:pPr marL="914400" lvl="1" indent="-457200">
              <a:buFont typeface="Arial" panose="020B0604020202020204" pitchFamily="34" charset="0"/>
              <a:buChar char="•"/>
            </a:pPr>
            <a:r>
              <a:rPr lang="en-US" sz="1500" dirty="0"/>
              <a:t>Costs are passed down to the consumers</a:t>
            </a:r>
          </a:p>
        </p:txBody>
      </p:sp>
      <p:pic>
        <p:nvPicPr>
          <p:cNvPr id="17" name="Picture 16">
            <a:extLst>
              <a:ext uri="{FF2B5EF4-FFF2-40B4-BE49-F238E27FC236}">
                <a16:creationId xmlns:a16="http://schemas.microsoft.com/office/drawing/2014/main" id="{E562C95A-715A-8032-CFF5-469312DBCA19}"/>
              </a:ext>
            </a:extLst>
          </p:cNvPr>
          <p:cNvPicPr>
            <a:picLocks noChangeAspect="1"/>
          </p:cNvPicPr>
          <p:nvPr/>
        </p:nvPicPr>
        <p:blipFill>
          <a:blip r:embed="rId5"/>
          <a:stretch>
            <a:fillRect/>
          </a:stretch>
        </p:blipFill>
        <p:spPr>
          <a:xfrm>
            <a:off x="1231447" y="1720203"/>
            <a:ext cx="3971925" cy="2375450"/>
          </a:xfrm>
          <a:prstGeom prst="rect">
            <a:avLst/>
          </a:prstGeom>
        </p:spPr>
      </p:pic>
      <p:pic>
        <p:nvPicPr>
          <p:cNvPr id="21" name="Picture 20">
            <a:extLst>
              <a:ext uri="{FF2B5EF4-FFF2-40B4-BE49-F238E27FC236}">
                <a16:creationId xmlns:a16="http://schemas.microsoft.com/office/drawing/2014/main" id="{9059815A-9474-E975-7FD9-D436E4B136A2}"/>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31447" y="4415847"/>
            <a:ext cx="3971925" cy="212010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7" name="TextBox 26">
            <a:extLst>
              <a:ext uri="{FF2B5EF4-FFF2-40B4-BE49-F238E27FC236}">
                <a16:creationId xmlns:a16="http://schemas.microsoft.com/office/drawing/2014/main" id="{7AF8EACA-D422-78DA-80FD-02D526C47A21}"/>
              </a:ext>
            </a:extLst>
          </p:cNvPr>
          <p:cNvSpPr txBox="1"/>
          <p:nvPr/>
        </p:nvSpPr>
        <p:spPr>
          <a:xfrm>
            <a:off x="5834744" y="4618562"/>
            <a:ext cx="4310742" cy="400110"/>
          </a:xfrm>
          <a:prstGeom prst="rect">
            <a:avLst/>
          </a:prstGeom>
          <a:noFill/>
        </p:spPr>
        <p:txBody>
          <a:bodyPr wrap="square" rtlCol="0">
            <a:spAutoFit/>
          </a:bodyPr>
          <a:lstStyle/>
          <a:p>
            <a:r>
              <a:rPr lang="en-US" sz="2000" b="1" dirty="0"/>
              <a:t>Inventories of Containers in Factories</a:t>
            </a:r>
          </a:p>
        </p:txBody>
      </p:sp>
      <p:sp>
        <p:nvSpPr>
          <p:cNvPr id="28" name="TextBox 27">
            <a:extLst>
              <a:ext uri="{FF2B5EF4-FFF2-40B4-BE49-F238E27FC236}">
                <a16:creationId xmlns:a16="http://schemas.microsoft.com/office/drawing/2014/main" id="{C88FB801-116C-3354-2402-DBEC1BB5B4AD}"/>
              </a:ext>
            </a:extLst>
          </p:cNvPr>
          <p:cNvSpPr txBox="1"/>
          <p:nvPr/>
        </p:nvSpPr>
        <p:spPr>
          <a:xfrm>
            <a:off x="5834744" y="5018672"/>
            <a:ext cx="5519056" cy="1015663"/>
          </a:xfrm>
          <a:prstGeom prst="rect">
            <a:avLst/>
          </a:prstGeom>
          <a:noFill/>
        </p:spPr>
        <p:txBody>
          <a:bodyPr wrap="square" rtlCol="0">
            <a:spAutoFit/>
          </a:bodyPr>
          <a:lstStyle/>
          <a:p>
            <a:pPr marL="457200" indent="-457200">
              <a:buFont typeface="Arial" panose="020B0604020202020204" pitchFamily="34" charset="0"/>
              <a:buChar char="•"/>
            </a:pPr>
            <a:r>
              <a:rPr lang="en-US" sz="1500" dirty="0"/>
              <a:t>With prices at all-time highs and from lack of demand, inventory of containers has been drastically cut during COVID</a:t>
            </a:r>
          </a:p>
          <a:p>
            <a:pPr marL="457200" indent="-457200">
              <a:buFont typeface="Arial" panose="020B0604020202020204" pitchFamily="34" charset="0"/>
              <a:buChar char="•"/>
            </a:pPr>
            <a:r>
              <a:rPr lang="en-US" sz="1500" dirty="0"/>
              <a:t>Container factories have also reduced their production </a:t>
            </a:r>
          </a:p>
          <a:p>
            <a:pPr marL="914400" lvl="1" indent="-457200">
              <a:buFont typeface="Arial" panose="020B0604020202020204" pitchFamily="34" charset="0"/>
              <a:buChar char="•"/>
            </a:pPr>
            <a:r>
              <a:rPr lang="en-US" sz="1500" dirty="0"/>
              <a:t>There are more containers scrapped than produced</a:t>
            </a:r>
          </a:p>
        </p:txBody>
      </p:sp>
      <p:pic>
        <p:nvPicPr>
          <p:cNvPr id="3" name="Audio 2">
            <a:hlinkClick r:id="" action="ppaction://media"/>
            <a:extLst>
              <a:ext uri="{FF2B5EF4-FFF2-40B4-BE49-F238E27FC236}">
                <a16:creationId xmlns:a16="http://schemas.microsoft.com/office/drawing/2014/main" id="{693EF721-ADB2-39B6-7182-4D990FD8EB8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77213317"/>
      </p:ext>
    </p:extLst>
  </p:cSld>
  <p:clrMapOvr>
    <a:masterClrMapping/>
  </p:clrMapOvr>
  <mc:AlternateContent xmlns:mc="http://schemas.openxmlformats.org/markup-compatibility/2006">
    <mc:Choice xmlns:p14="http://schemas.microsoft.com/office/powerpoint/2010/main" Requires="p14">
      <p:transition spd="slow" p14:dur="2000" advTm="35325"/>
    </mc:Choice>
    <mc:Fallback>
      <p:transition spd="slow" advTm="35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Model and Regression Results</a:t>
            </a:r>
          </a:p>
        </p:txBody>
      </p:sp>
      <p:cxnSp>
        <p:nvCxnSpPr>
          <p:cNvPr id="7" name="Straight Connector 6">
            <a:extLst>
              <a:ext uri="{FF2B5EF4-FFF2-40B4-BE49-F238E27FC236}">
                <a16:creationId xmlns:a16="http://schemas.microsoft.com/office/drawing/2014/main" id="{AAD6158A-4AC6-EAD8-B747-1D1D661A25A9}"/>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9AF7882D-981B-0591-2343-8FD1CAC34405}"/>
                  </a:ext>
                </a:extLst>
              </p:cNvPr>
              <p:cNvSpPr txBox="1"/>
              <p:nvPr/>
            </p:nvSpPr>
            <p:spPr>
              <a:xfrm>
                <a:off x="729344" y="1661776"/>
                <a:ext cx="9144000" cy="292388"/>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r>
                        <a:rPr lang="en-US" sz="1300" b="0" i="0" smtClean="0">
                          <a:latin typeface="Cambria Math" panose="02040503050406030204" pitchFamily="18" charset="0"/>
                        </a:rPr>
                        <m:t> </m:t>
                      </m:r>
                      <m:r>
                        <a:rPr lang="en-US" sz="1300" smtClean="0">
                          <a:latin typeface="Cambria Math" panose="02040503050406030204" pitchFamily="18" charset="0"/>
                        </a:rPr>
                        <m:t>∆</m:t>
                      </m:r>
                      <m:r>
                        <a:rPr lang="en-US" sz="1300" i="1">
                          <a:latin typeface="Cambria Math" panose="02040503050406030204" pitchFamily="18" charset="0"/>
                        </a:rPr>
                        <m:t>𝑖𝑛𝑓𝑙𝑎𝑡𝑖𝑜𝑛</m:t>
                      </m:r>
                      <m:r>
                        <a:rPr lang="en-US" sz="1300" i="0">
                          <a:latin typeface="Cambria Math" panose="02040503050406030204" pitchFamily="18" charset="0"/>
                        </a:rPr>
                        <m:t>= </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𝛼</m:t>
                          </m:r>
                        </m:e>
                        <m:sub>
                          <m:r>
                            <a:rPr lang="en-US" sz="1300" i="0">
                              <a:latin typeface="Cambria Math" panose="02040503050406030204" pitchFamily="18" charset="0"/>
                            </a:rPr>
                            <m:t>0</m:t>
                          </m:r>
                        </m:sub>
                      </m:sSub>
                      <m:r>
                        <a:rPr lang="en-US" sz="1300" i="0">
                          <a:latin typeface="Cambria Math" panose="02040503050406030204" pitchFamily="18" charset="0"/>
                        </a:rPr>
                        <m:t>+∆</m:t>
                      </m:r>
                      <m:r>
                        <a:rPr lang="en-US" sz="1300" b="1" i="1">
                          <a:latin typeface="Cambria Math" panose="02040503050406030204" pitchFamily="18" charset="0"/>
                        </a:rPr>
                        <m:t>𝑰𝒏𝒇𝒍𝑬𝒙𝒑</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𝛽</m:t>
                          </m:r>
                        </m:e>
                        <m:sub>
                          <m:r>
                            <a:rPr lang="en-US" sz="1300" i="0">
                              <a:latin typeface="Cambria Math" panose="02040503050406030204" pitchFamily="18" charset="0"/>
                            </a:rPr>
                            <m:t>1</m:t>
                          </m:r>
                        </m:sub>
                      </m:sSub>
                      <m:r>
                        <a:rPr lang="en-US" sz="1300" i="0">
                          <a:latin typeface="Cambria Math" panose="02040503050406030204" pitchFamily="18" charset="0"/>
                        </a:rPr>
                        <m:t>+∆</m:t>
                      </m:r>
                      <m:r>
                        <a:rPr lang="en-US" sz="1300" i="1">
                          <a:latin typeface="Cambria Math" panose="02040503050406030204" pitchFamily="18" charset="0"/>
                        </a:rPr>
                        <m:t>𝑀𝑆</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𝛽</m:t>
                          </m:r>
                        </m:e>
                        <m:sub>
                          <m:r>
                            <a:rPr lang="en-US" sz="1300" i="0">
                              <a:latin typeface="Cambria Math" panose="02040503050406030204" pitchFamily="18" charset="0"/>
                            </a:rPr>
                            <m:t>2</m:t>
                          </m:r>
                        </m:sub>
                      </m:sSub>
                      <m:r>
                        <a:rPr lang="en-US" sz="1300" i="0">
                          <a:latin typeface="Cambria Math" panose="02040503050406030204" pitchFamily="18" charset="0"/>
                        </a:rPr>
                        <m:t>+∆</m:t>
                      </m:r>
                      <m:r>
                        <a:rPr lang="en-US" sz="1300" i="1">
                          <a:latin typeface="Cambria Math" panose="02040503050406030204" pitchFamily="18" charset="0"/>
                        </a:rPr>
                        <m:t>𝑂𝑖𝑙</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𝛽</m:t>
                          </m:r>
                        </m:e>
                        <m:sub>
                          <m:r>
                            <a:rPr lang="en-US" sz="1300" i="0">
                              <a:latin typeface="Cambria Math" panose="02040503050406030204" pitchFamily="18" charset="0"/>
                            </a:rPr>
                            <m:t>3</m:t>
                          </m:r>
                        </m:sub>
                      </m:sSub>
                      <m:r>
                        <a:rPr lang="en-US" sz="1300" i="0">
                          <a:latin typeface="Cambria Math" panose="02040503050406030204" pitchFamily="18" charset="0"/>
                        </a:rPr>
                        <m:t>+∆</m:t>
                      </m:r>
                      <m:r>
                        <a:rPr lang="en-US" sz="1300" i="1">
                          <a:latin typeface="Cambria Math" panose="02040503050406030204" pitchFamily="18" charset="0"/>
                        </a:rPr>
                        <m:t>𝑈𝑛𝑒𝑚𝑝</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𝛽</m:t>
                          </m:r>
                        </m:e>
                        <m:sub>
                          <m:r>
                            <a:rPr lang="en-US" sz="1300" i="0">
                              <a:latin typeface="Cambria Math" panose="02040503050406030204" pitchFamily="18" charset="0"/>
                            </a:rPr>
                            <m:t>4</m:t>
                          </m:r>
                        </m:sub>
                      </m:sSub>
                      <m:r>
                        <a:rPr lang="en-US" sz="1300" i="0">
                          <a:latin typeface="Cambria Math" panose="02040503050406030204" pitchFamily="18" charset="0"/>
                        </a:rPr>
                        <m:t>+∆</m:t>
                      </m:r>
                      <m:r>
                        <a:rPr lang="en-US" sz="1300" i="1">
                          <a:latin typeface="Cambria Math" panose="02040503050406030204" pitchFamily="18" charset="0"/>
                        </a:rPr>
                        <m:t>𝑇𝑟𝑢𝑐𝑘𝑖𝑛𝑔</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𝛽</m:t>
                          </m:r>
                        </m:e>
                        <m:sub>
                          <m:r>
                            <a:rPr lang="en-US" sz="1300" i="0">
                              <a:latin typeface="Cambria Math" panose="02040503050406030204" pitchFamily="18" charset="0"/>
                            </a:rPr>
                            <m:t>5</m:t>
                          </m:r>
                        </m:sub>
                      </m:sSub>
                    </m:oMath>
                  </m:oMathPara>
                </a14:m>
                <a:endParaRPr lang="en-US" sz="1300" dirty="0"/>
              </a:p>
            </p:txBody>
          </p:sp>
        </mc:Choice>
        <mc:Fallback>
          <p:sp>
            <p:nvSpPr>
              <p:cNvPr id="10" name="TextBox 9">
                <a:extLst>
                  <a:ext uri="{FF2B5EF4-FFF2-40B4-BE49-F238E27FC236}">
                    <a16:creationId xmlns:a16="http://schemas.microsoft.com/office/drawing/2014/main" id="{9AF7882D-981B-0591-2343-8FD1CAC34405}"/>
                  </a:ext>
                </a:extLst>
              </p:cNvPr>
              <p:cNvSpPr txBox="1">
                <a:spLocks noRot="1" noChangeAspect="1" noMove="1" noResize="1" noEditPoints="1" noAdjustHandles="1" noChangeArrowheads="1" noChangeShapeType="1" noTextEdit="1"/>
              </p:cNvSpPr>
              <p:nvPr/>
            </p:nvSpPr>
            <p:spPr>
              <a:xfrm>
                <a:off x="729344" y="1661776"/>
                <a:ext cx="9144000" cy="292388"/>
              </a:xfrm>
              <a:prstGeom prst="rect">
                <a:avLst/>
              </a:prstGeom>
              <a:blipFill>
                <a:blip r:embed="rId5"/>
                <a:stretch>
                  <a:fillRect b="-8333"/>
                </a:stretch>
              </a:blipFill>
            </p:spPr>
            <p:txBody>
              <a:bodyPr/>
              <a:lstStyle/>
              <a:p>
                <a:r>
                  <a:rPr lang="en-US">
                    <a:noFill/>
                  </a:rPr>
                  <a:t> </a:t>
                </a:r>
              </a:p>
            </p:txBody>
          </p:sp>
        </mc:Fallback>
      </mc:AlternateContent>
      <p:pic>
        <p:nvPicPr>
          <p:cNvPr id="11" name="Picture 10">
            <a:extLst>
              <a:ext uri="{FF2B5EF4-FFF2-40B4-BE49-F238E27FC236}">
                <a16:creationId xmlns:a16="http://schemas.microsoft.com/office/drawing/2014/main" id="{FE3D3F49-3D7F-1FAD-67C5-25FD92A5E01B}"/>
              </a:ext>
            </a:extLst>
          </p:cNvPr>
          <p:cNvPicPr>
            <a:picLocks noChangeAspect="1"/>
          </p:cNvPicPr>
          <p:nvPr/>
        </p:nvPicPr>
        <p:blipFill>
          <a:blip r:embed="rId6"/>
          <a:stretch>
            <a:fillRect/>
          </a:stretch>
        </p:blipFill>
        <p:spPr>
          <a:xfrm>
            <a:off x="838200" y="2036994"/>
            <a:ext cx="6085114" cy="3525295"/>
          </a:xfrm>
          <a:prstGeom prst="rect">
            <a:avLst/>
          </a:prstGeom>
        </p:spPr>
      </p:pic>
      <p:sp>
        <p:nvSpPr>
          <p:cNvPr id="12" name="TextBox 11">
            <a:extLst>
              <a:ext uri="{FF2B5EF4-FFF2-40B4-BE49-F238E27FC236}">
                <a16:creationId xmlns:a16="http://schemas.microsoft.com/office/drawing/2014/main" id="{4849E4EB-E662-A431-B3B6-4E04B424B69C}"/>
              </a:ext>
            </a:extLst>
          </p:cNvPr>
          <p:cNvSpPr txBox="1"/>
          <p:nvPr/>
        </p:nvSpPr>
        <p:spPr>
          <a:xfrm>
            <a:off x="7287673" y="3576328"/>
            <a:ext cx="3557064" cy="353943"/>
          </a:xfrm>
          <a:prstGeom prst="rect">
            <a:avLst/>
          </a:prstGeom>
          <a:noFill/>
        </p:spPr>
        <p:txBody>
          <a:bodyPr wrap="square" rtlCol="0">
            <a:spAutoFit/>
          </a:bodyPr>
          <a:lstStyle/>
          <a:p>
            <a:r>
              <a:rPr lang="en-US" sz="1700" b="1" dirty="0"/>
              <a:t>Independent Variables</a:t>
            </a:r>
          </a:p>
        </p:txBody>
      </p:sp>
      <p:sp>
        <p:nvSpPr>
          <p:cNvPr id="13" name="TextBox 12">
            <a:extLst>
              <a:ext uri="{FF2B5EF4-FFF2-40B4-BE49-F238E27FC236}">
                <a16:creationId xmlns:a16="http://schemas.microsoft.com/office/drawing/2014/main" id="{D96F0337-F57E-626C-2DB1-37EAFF5BC834}"/>
              </a:ext>
            </a:extLst>
          </p:cNvPr>
          <p:cNvSpPr txBox="1"/>
          <p:nvPr/>
        </p:nvSpPr>
        <p:spPr>
          <a:xfrm>
            <a:off x="7324492" y="3960646"/>
            <a:ext cx="3888759" cy="1492716"/>
          </a:xfrm>
          <a:prstGeom prst="rect">
            <a:avLst/>
          </a:prstGeom>
          <a:noFill/>
        </p:spPr>
        <p:txBody>
          <a:bodyPr wrap="square" rtlCol="0">
            <a:spAutoFit/>
          </a:bodyPr>
          <a:lstStyle/>
          <a:p>
            <a:pPr marL="285750" indent="-285750" algn="just">
              <a:buFont typeface="Arial" panose="020B0604020202020204" pitchFamily="34" charset="0"/>
              <a:buChar char="•"/>
            </a:pPr>
            <a:r>
              <a:rPr lang="en-US" sz="1300" dirty="0"/>
              <a:t>First difference of each variable to make the regression stationary</a:t>
            </a:r>
          </a:p>
          <a:p>
            <a:pPr marL="742950" lvl="1" indent="-285750" algn="just">
              <a:buFont typeface="Arial" panose="020B0604020202020204" pitchFamily="34" charset="0"/>
              <a:buChar char="•"/>
            </a:pPr>
            <a:r>
              <a:rPr lang="en-US" sz="1300" dirty="0" err="1"/>
              <a:t>Infl</a:t>
            </a:r>
            <a:r>
              <a:rPr lang="en-US" sz="1300" dirty="0"/>
              <a:t> Exp – 4-Year Inflation Expectation</a:t>
            </a:r>
          </a:p>
          <a:p>
            <a:pPr marL="742950" lvl="1" indent="-285750" algn="just">
              <a:buFont typeface="Arial" panose="020B0604020202020204" pitchFamily="34" charset="0"/>
              <a:buChar char="•"/>
            </a:pPr>
            <a:r>
              <a:rPr lang="en-US" sz="1300" dirty="0"/>
              <a:t>MS – Money Supply</a:t>
            </a:r>
          </a:p>
          <a:p>
            <a:pPr marL="742950" lvl="1" indent="-285750" algn="just">
              <a:buFont typeface="Arial" panose="020B0604020202020204" pitchFamily="34" charset="0"/>
              <a:buChar char="•"/>
            </a:pPr>
            <a:r>
              <a:rPr lang="en-US" sz="1300" dirty="0"/>
              <a:t>Oil</a:t>
            </a:r>
          </a:p>
          <a:p>
            <a:pPr marL="742950" lvl="1" indent="-285750" algn="just">
              <a:buFont typeface="Arial" panose="020B0604020202020204" pitchFamily="34" charset="0"/>
              <a:buChar char="•"/>
            </a:pPr>
            <a:r>
              <a:rPr lang="en-US" sz="1300" dirty="0"/>
              <a:t>Unemployment</a:t>
            </a:r>
          </a:p>
          <a:p>
            <a:pPr marL="742950" lvl="1" indent="-285750" algn="just">
              <a:buFont typeface="Arial" panose="020B0604020202020204" pitchFamily="34" charset="0"/>
              <a:buChar char="•"/>
            </a:pPr>
            <a:r>
              <a:rPr lang="en-US" sz="1300" dirty="0"/>
              <a:t>Trucking</a:t>
            </a:r>
          </a:p>
        </p:txBody>
      </p:sp>
      <p:sp>
        <p:nvSpPr>
          <p:cNvPr id="18" name="TextBox 17">
            <a:extLst>
              <a:ext uri="{FF2B5EF4-FFF2-40B4-BE49-F238E27FC236}">
                <a16:creationId xmlns:a16="http://schemas.microsoft.com/office/drawing/2014/main" id="{C595B370-5100-34FB-B3C0-6C5B3C467805}"/>
              </a:ext>
            </a:extLst>
          </p:cNvPr>
          <p:cNvSpPr txBox="1"/>
          <p:nvPr/>
        </p:nvSpPr>
        <p:spPr>
          <a:xfrm>
            <a:off x="7287673" y="1767213"/>
            <a:ext cx="3709464" cy="353943"/>
          </a:xfrm>
          <a:prstGeom prst="rect">
            <a:avLst/>
          </a:prstGeom>
          <a:noFill/>
        </p:spPr>
        <p:txBody>
          <a:bodyPr wrap="square" rtlCol="0">
            <a:spAutoFit/>
          </a:bodyPr>
          <a:lstStyle/>
          <a:p>
            <a:r>
              <a:rPr lang="en-US" sz="1700" b="1" dirty="0"/>
              <a:t>Model</a:t>
            </a:r>
          </a:p>
        </p:txBody>
      </p:sp>
      <p:sp>
        <p:nvSpPr>
          <p:cNvPr id="19" name="TextBox 18">
            <a:extLst>
              <a:ext uri="{FF2B5EF4-FFF2-40B4-BE49-F238E27FC236}">
                <a16:creationId xmlns:a16="http://schemas.microsoft.com/office/drawing/2014/main" id="{C2144ECC-A28B-9C6B-4A04-2F17A4907C84}"/>
              </a:ext>
            </a:extLst>
          </p:cNvPr>
          <p:cNvSpPr txBox="1"/>
          <p:nvPr/>
        </p:nvSpPr>
        <p:spPr>
          <a:xfrm>
            <a:off x="7287673" y="2079874"/>
            <a:ext cx="3962399" cy="1492716"/>
          </a:xfrm>
          <a:prstGeom prst="rect">
            <a:avLst/>
          </a:prstGeom>
          <a:noFill/>
        </p:spPr>
        <p:txBody>
          <a:bodyPr wrap="square" rtlCol="0">
            <a:spAutoFit/>
          </a:bodyPr>
          <a:lstStyle/>
          <a:p>
            <a:pPr algn="just"/>
            <a:r>
              <a:rPr lang="en-US" sz="1300" dirty="0"/>
              <a:t>The model is regressing for the first difference of inflation and its independent variables were selected for its explanatory power of inflation. The PPI of Freight Trucking is included in the model because it is highly relevant to the supply chain disruption effects. The sample size is from late 2007 to late 2021 and regressed using HAC standard errors to fix serial correlation. </a:t>
            </a:r>
          </a:p>
        </p:txBody>
      </p:sp>
      <p:sp>
        <p:nvSpPr>
          <p:cNvPr id="20" name="TextBox 19">
            <a:extLst>
              <a:ext uri="{FF2B5EF4-FFF2-40B4-BE49-F238E27FC236}">
                <a16:creationId xmlns:a16="http://schemas.microsoft.com/office/drawing/2014/main" id="{1446C08B-D203-79A8-311C-8BB5AC2258D2}"/>
              </a:ext>
            </a:extLst>
          </p:cNvPr>
          <p:cNvSpPr txBox="1"/>
          <p:nvPr/>
        </p:nvSpPr>
        <p:spPr>
          <a:xfrm>
            <a:off x="7324492" y="5562289"/>
            <a:ext cx="2328883" cy="353943"/>
          </a:xfrm>
          <a:prstGeom prst="rect">
            <a:avLst/>
          </a:prstGeom>
          <a:noFill/>
        </p:spPr>
        <p:txBody>
          <a:bodyPr wrap="square" rtlCol="0">
            <a:spAutoFit/>
          </a:bodyPr>
          <a:lstStyle/>
          <a:p>
            <a:r>
              <a:rPr lang="en-US" sz="1700" b="1" dirty="0"/>
              <a:t>Results</a:t>
            </a:r>
          </a:p>
        </p:txBody>
      </p:sp>
      <p:sp>
        <p:nvSpPr>
          <p:cNvPr id="21" name="TextBox 20">
            <a:extLst>
              <a:ext uri="{FF2B5EF4-FFF2-40B4-BE49-F238E27FC236}">
                <a16:creationId xmlns:a16="http://schemas.microsoft.com/office/drawing/2014/main" id="{FF65CEE2-97F3-CDFE-7EDE-E7E543BCC7B8}"/>
              </a:ext>
            </a:extLst>
          </p:cNvPr>
          <p:cNvSpPr txBox="1"/>
          <p:nvPr/>
        </p:nvSpPr>
        <p:spPr>
          <a:xfrm>
            <a:off x="6923314" y="5915559"/>
            <a:ext cx="4787148" cy="461665"/>
          </a:xfrm>
          <a:prstGeom prst="rect">
            <a:avLst/>
          </a:prstGeom>
          <a:noFill/>
        </p:spPr>
        <p:txBody>
          <a:bodyPr wrap="square" rtlCol="0">
            <a:spAutoFit/>
          </a:bodyPr>
          <a:lstStyle/>
          <a:p>
            <a:pPr marL="742950" lvl="1" indent="-285750">
              <a:buFont typeface="Arial" panose="020B0604020202020204" pitchFamily="34" charset="0"/>
              <a:buChar char="•"/>
            </a:pPr>
            <a:r>
              <a:rPr lang="en-US" sz="1200" dirty="0"/>
              <a:t>Nearly all the variables are statistically significant at a 1% level</a:t>
            </a:r>
          </a:p>
          <a:p>
            <a:pPr marL="742950" lvl="1" indent="-285750">
              <a:buFont typeface="Arial" panose="020B0604020202020204" pitchFamily="34" charset="0"/>
              <a:buChar char="•"/>
            </a:pPr>
            <a:r>
              <a:rPr lang="en-US" sz="1200" dirty="0"/>
              <a:t>Expected inflation rate is almost significant at a 10% level</a:t>
            </a:r>
          </a:p>
        </p:txBody>
      </p:sp>
      <p:pic>
        <p:nvPicPr>
          <p:cNvPr id="23" name="Audio 22">
            <a:hlinkClick r:id="" action="ppaction://media"/>
            <a:extLst>
              <a:ext uri="{FF2B5EF4-FFF2-40B4-BE49-F238E27FC236}">
                <a16:creationId xmlns:a16="http://schemas.microsoft.com/office/drawing/2014/main" id="{07293C9D-1010-CFEA-7953-70A61C487E9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92407140"/>
      </p:ext>
    </p:extLst>
  </p:cSld>
  <p:clrMapOvr>
    <a:masterClrMapping/>
  </p:clrMapOvr>
  <mc:AlternateContent xmlns:mc="http://schemas.openxmlformats.org/markup-compatibility/2006">
    <mc:Choice xmlns:p14="http://schemas.microsoft.com/office/powerpoint/2010/main" Requires="p14">
      <p:transition spd="slow" p14:dur="2000" advTm="59958"/>
    </mc:Choice>
    <mc:Fallback>
      <p:transition spd="slow" advTm="599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Model and Regression Results</a:t>
            </a:r>
          </a:p>
        </p:txBody>
      </p:sp>
      <p:cxnSp>
        <p:nvCxnSpPr>
          <p:cNvPr id="7" name="Straight Connector 6">
            <a:extLst>
              <a:ext uri="{FF2B5EF4-FFF2-40B4-BE49-F238E27FC236}">
                <a16:creationId xmlns:a16="http://schemas.microsoft.com/office/drawing/2014/main" id="{AAD6158A-4AC6-EAD8-B747-1D1D661A25A9}"/>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9AF7882D-981B-0591-2343-8FD1CAC34405}"/>
                  </a:ext>
                </a:extLst>
              </p:cNvPr>
              <p:cNvSpPr txBox="1"/>
              <p:nvPr/>
            </p:nvSpPr>
            <p:spPr>
              <a:xfrm>
                <a:off x="729344" y="1846248"/>
                <a:ext cx="9144000" cy="292388"/>
              </a:xfrm>
              <a:prstGeom prst="rect">
                <a:avLst/>
              </a:prstGeom>
              <a:noFill/>
            </p:spPr>
            <p:txBody>
              <a:bodyPr wrap="square">
                <a:spAutoFit/>
              </a:bodyPr>
              <a:lstStyle/>
              <a:p>
                <a:pPr/>
                <a14:m>
                  <m:oMathPara xmlns:m="http://schemas.openxmlformats.org/officeDocument/2006/math">
                    <m:oMathParaPr>
                      <m:jc m:val="left"/>
                    </m:oMathParaPr>
                    <m:oMath xmlns:m="http://schemas.openxmlformats.org/officeDocument/2006/math">
                      <m:r>
                        <a:rPr lang="en-US" sz="1300" b="0" i="0" smtClean="0">
                          <a:latin typeface="Cambria Math" panose="02040503050406030204" pitchFamily="18" charset="0"/>
                        </a:rPr>
                        <m:t> </m:t>
                      </m:r>
                      <m:r>
                        <a:rPr lang="en-US" sz="1300" smtClean="0">
                          <a:latin typeface="Cambria Math" panose="02040503050406030204" pitchFamily="18" charset="0"/>
                        </a:rPr>
                        <m:t>∆</m:t>
                      </m:r>
                      <m:r>
                        <a:rPr lang="en-US" sz="1300" i="1">
                          <a:latin typeface="Cambria Math" panose="02040503050406030204" pitchFamily="18" charset="0"/>
                        </a:rPr>
                        <m:t>𝑖𝑛𝑓𝑙𝑎𝑡𝑖𝑜𝑛</m:t>
                      </m:r>
                      <m:r>
                        <a:rPr lang="en-US" sz="1300" i="0">
                          <a:latin typeface="Cambria Math" panose="02040503050406030204" pitchFamily="18" charset="0"/>
                        </a:rPr>
                        <m:t>= </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𝛼</m:t>
                          </m:r>
                        </m:e>
                        <m:sub>
                          <m:r>
                            <a:rPr lang="en-US" sz="1300" i="0">
                              <a:latin typeface="Cambria Math" panose="02040503050406030204" pitchFamily="18" charset="0"/>
                            </a:rPr>
                            <m:t>0</m:t>
                          </m:r>
                        </m:sub>
                      </m:sSub>
                      <m:r>
                        <a:rPr lang="en-US" sz="1300" i="0">
                          <a:latin typeface="Cambria Math" panose="02040503050406030204" pitchFamily="18" charset="0"/>
                        </a:rPr>
                        <m:t>+∆</m:t>
                      </m:r>
                      <m:r>
                        <a:rPr lang="en-US" sz="1300" b="1" i="1">
                          <a:latin typeface="Cambria Math" panose="02040503050406030204" pitchFamily="18" charset="0"/>
                        </a:rPr>
                        <m:t>𝑰𝒏𝒇𝒍𝑬𝒙𝒑</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𝛽</m:t>
                          </m:r>
                        </m:e>
                        <m:sub>
                          <m:r>
                            <a:rPr lang="en-US" sz="1300" i="0">
                              <a:latin typeface="Cambria Math" panose="02040503050406030204" pitchFamily="18" charset="0"/>
                            </a:rPr>
                            <m:t>1</m:t>
                          </m:r>
                        </m:sub>
                      </m:sSub>
                      <m:r>
                        <a:rPr lang="en-US" sz="1300" i="0">
                          <a:latin typeface="Cambria Math" panose="02040503050406030204" pitchFamily="18" charset="0"/>
                        </a:rPr>
                        <m:t>+∆</m:t>
                      </m:r>
                      <m:r>
                        <a:rPr lang="en-US" sz="1300" i="1">
                          <a:latin typeface="Cambria Math" panose="02040503050406030204" pitchFamily="18" charset="0"/>
                        </a:rPr>
                        <m:t>𝑀𝑆</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𝛽</m:t>
                          </m:r>
                        </m:e>
                        <m:sub>
                          <m:r>
                            <a:rPr lang="en-US" sz="1300" i="0">
                              <a:latin typeface="Cambria Math" panose="02040503050406030204" pitchFamily="18" charset="0"/>
                            </a:rPr>
                            <m:t>2</m:t>
                          </m:r>
                        </m:sub>
                      </m:sSub>
                      <m:r>
                        <a:rPr lang="en-US" sz="1300" i="0">
                          <a:latin typeface="Cambria Math" panose="02040503050406030204" pitchFamily="18" charset="0"/>
                        </a:rPr>
                        <m:t>+∆</m:t>
                      </m:r>
                      <m:r>
                        <a:rPr lang="en-US" sz="1300" i="1">
                          <a:latin typeface="Cambria Math" panose="02040503050406030204" pitchFamily="18" charset="0"/>
                        </a:rPr>
                        <m:t>𝑂𝑖𝑙</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𝛽</m:t>
                          </m:r>
                        </m:e>
                        <m:sub>
                          <m:r>
                            <a:rPr lang="en-US" sz="1300" i="0">
                              <a:latin typeface="Cambria Math" panose="02040503050406030204" pitchFamily="18" charset="0"/>
                            </a:rPr>
                            <m:t>3</m:t>
                          </m:r>
                        </m:sub>
                      </m:sSub>
                      <m:r>
                        <a:rPr lang="en-US" sz="1300" i="0">
                          <a:latin typeface="Cambria Math" panose="02040503050406030204" pitchFamily="18" charset="0"/>
                        </a:rPr>
                        <m:t>+∆</m:t>
                      </m:r>
                      <m:r>
                        <a:rPr lang="en-US" sz="1300" i="1">
                          <a:latin typeface="Cambria Math" panose="02040503050406030204" pitchFamily="18" charset="0"/>
                        </a:rPr>
                        <m:t>𝑈𝑛𝑒𝑚𝑝</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𝛽</m:t>
                          </m:r>
                        </m:e>
                        <m:sub>
                          <m:r>
                            <a:rPr lang="en-US" sz="1300" i="0">
                              <a:latin typeface="Cambria Math" panose="02040503050406030204" pitchFamily="18" charset="0"/>
                            </a:rPr>
                            <m:t>4</m:t>
                          </m:r>
                        </m:sub>
                      </m:sSub>
                      <m:r>
                        <a:rPr lang="en-US" sz="1300" i="0">
                          <a:latin typeface="Cambria Math" panose="02040503050406030204" pitchFamily="18" charset="0"/>
                        </a:rPr>
                        <m:t>+∆</m:t>
                      </m:r>
                      <m:r>
                        <a:rPr lang="en-US" sz="1300" i="1">
                          <a:latin typeface="Cambria Math" panose="02040503050406030204" pitchFamily="18" charset="0"/>
                        </a:rPr>
                        <m:t>𝑇𝑟𝑢𝑐𝑘𝑖𝑛𝑔</m:t>
                      </m:r>
                      <m:sSub>
                        <m:sSubPr>
                          <m:ctrlPr>
                            <a:rPr lang="en-US" sz="1300" i="1">
                              <a:solidFill>
                                <a:srgbClr val="836967"/>
                              </a:solidFill>
                              <a:latin typeface="Cambria Math" panose="02040503050406030204" pitchFamily="18" charset="0"/>
                            </a:rPr>
                          </m:ctrlPr>
                        </m:sSubPr>
                        <m:e>
                          <m:r>
                            <a:rPr lang="en-US" sz="1300" i="1">
                              <a:latin typeface="Cambria Math" panose="02040503050406030204" pitchFamily="18" charset="0"/>
                            </a:rPr>
                            <m:t>𝛽</m:t>
                          </m:r>
                        </m:e>
                        <m:sub>
                          <m:r>
                            <a:rPr lang="en-US" sz="1300" i="0">
                              <a:latin typeface="Cambria Math" panose="02040503050406030204" pitchFamily="18" charset="0"/>
                            </a:rPr>
                            <m:t>5</m:t>
                          </m:r>
                        </m:sub>
                      </m:sSub>
                    </m:oMath>
                  </m:oMathPara>
                </a14:m>
                <a:endParaRPr lang="en-US" sz="1300" dirty="0"/>
              </a:p>
            </p:txBody>
          </p:sp>
        </mc:Choice>
        <mc:Fallback>
          <p:sp>
            <p:nvSpPr>
              <p:cNvPr id="10" name="TextBox 9">
                <a:extLst>
                  <a:ext uri="{FF2B5EF4-FFF2-40B4-BE49-F238E27FC236}">
                    <a16:creationId xmlns:a16="http://schemas.microsoft.com/office/drawing/2014/main" id="{9AF7882D-981B-0591-2343-8FD1CAC34405}"/>
                  </a:ext>
                </a:extLst>
              </p:cNvPr>
              <p:cNvSpPr txBox="1">
                <a:spLocks noRot="1" noChangeAspect="1" noMove="1" noResize="1" noEditPoints="1" noAdjustHandles="1" noChangeArrowheads="1" noChangeShapeType="1" noTextEdit="1"/>
              </p:cNvSpPr>
              <p:nvPr/>
            </p:nvSpPr>
            <p:spPr>
              <a:xfrm>
                <a:off x="729344" y="1846248"/>
                <a:ext cx="9144000" cy="292388"/>
              </a:xfrm>
              <a:prstGeom prst="rect">
                <a:avLst/>
              </a:prstGeom>
              <a:blipFill>
                <a:blip r:embed="rId5"/>
                <a:stretch>
                  <a:fillRect b="-8333"/>
                </a:stretch>
              </a:blipFill>
            </p:spPr>
            <p:txBody>
              <a:bodyPr/>
              <a:lstStyle/>
              <a:p>
                <a:r>
                  <a:rPr lang="en-US">
                    <a:noFill/>
                  </a:rPr>
                  <a:t> </a:t>
                </a:r>
              </a:p>
            </p:txBody>
          </p:sp>
        </mc:Fallback>
      </mc:AlternateContent>
      <p:pic>
        <p:nvPicPr>
          <p:cNvPr id="11" name="Picture 10">
            <a:extLst>
              <a:ext uri="{FF2B5EF4-FFF2-40B4-BE49-F238E27FC236}">
                <a16:creationId xmlns:a16="http://schemas.microsoft.com/office/drawing/2014/main" id="{FE3D3F49-3D7F-1FAD-67C5-25FD92A5E01B}"/>
              </a:ext>
            </a:extLst>
          </p:cNvPr>
          <p:cNvPicPr>
            <a:picLocks noChangeAspect="1"/>
          </p:cNvPicPr>
          <p:nvPr/>
        </p:nvPicPr>
        <p:blipFill>
          <a:blip r:embed="rId6"/>
          <a:stretch>
            <a:fillRect/>
          </a:stretch>
        </p:blipFill>
        <p:spPr>
          <a:xfrm>
            <a:off x="838200" y="2221466"/>
            <a:ext cx="6085114" cy="3525295"/>
          </a:xfrm>
          <a:prstGeom prst="rect">
            <a:avLst/>
          </a:prstGeom>
        </p:spPr>
      </p:pic>
      <p:sp>
        <p:nvSpPr>
          <p:cNvPr id="20" name="TextBox 19">
            <a:extLst>
              <a:ext uri="{FF2B5EF4-FFF2-40B4-BE49-F238E27FC236}">
                <a16:creationId xmlns:a16="http://schemas.microsoft.com/office/drawing/2014/main" id="{1446C08B-D203-79A8-311C-8BB5AC2258D2}"/>
              </a:ext>
            </a:extLst>
          </p:cNvPr>
          <p:cNvSpPr txBox="1"/>
          <p:nvPr/>
        </p:nvSpPr>
        <p:spPr>
          <a:xfrm>
            <a:off x="7215635" y="2077786"/>
            <a:ext cx="2328883" cy="400110"/>
          </a:xfrm>
          <a:prstGeom prst="rect">
            <a:avLst/>
          </a:prstGeom>
          <a:noFill/>
        </p:spPr>
        <p:txBody>
          <a:bodyPr wrap="square" rtlCol="0">
            <a:spAutoFit/>
          </a:bodyPr>
          <a:lstStyle/>
          <a:p>
            <a:r>
              <a:rPr lang="en-US" sz="2000" b="1" dirty="0"/>
              <a:t>Results</a:t>
            </a:r>
          </a:p>
        </p:txBody>
      </p:sp>
      <p:sp>
        <p:nvSpPr>
          <p:cNvPr id="21" name="TextBox 20">
            <a:extLst>
              <a:ext uri="{FF2B5EF4-FFF2-40B4-BE49-F238E27FC236}">
                <a16:creationId xmlns:a16="http://schemas.microsoft.com/office/drawing/2014/main" id="{FF65CEE2-97F3-CDFE-7EDE-E7E543BCC7B8}"/>
              </a:ext>
            </a:extLst>
          </p:cNvPr>
          <p:cNvSpPr txBox="1"/>
          <p:nvPr/>
        </p:nvSpPr>
        <p:spPr>
          <a:xfrm>
            <a:off x="6760028" y="2477896"/>
            <a:ext cx="5040085" cy="3293209"/>
          </a:xfrm>
          <a:prstGeom prst="rect">
            <a:avLst/>
          </a:prstGeom>
          <a:noFill/>
        </p:spPr>
        <p:txBody>
          <a:bodyPr wrap="square" rtlCol="0">
            <a:spAutoFit/>
          </a:bodyPr>
          <a:lstStyle/>
          <a:p>
            <a:pPr lvl="1"/>
            <a:r>
              <a:rPr lang="en-US" sz="1300" b="1" dirty="0"/>
              <a:t>Expected Inflation: </a:t>
            </a:r>
            <a:r>
              <a:rPr lang="en-US" sz="1300" dirty="0"/>
              <a:t>If to increase by 1 percentage point, inflation is to increase inflation by 40 percentage points, which is almost significant at a 10% level.</a:t>
            </a:r>
          </a:p>
          <a:p>
            <a:pPr lvl="1"/>
            <a:endParaRPr lang="en-US" sz="1300" dirty="0"/>
          </a:p>
          <a:p>
            <a:pPr lvl="1"/>
            <a:r>
              <a:rPr lang="en-US" sz="1300" b="1" dirty="0"/>
              <a:t>M1 Money Stock:</a:t>
            </a:r>
            <a:r>
              <a:rPr lang="en-US" sz="1300" dirty="0"/>
              <a:t> If to increase by 1 percentage point, inflation is to increase by virtually 0, and significant at a 1% level.</a:t>
            </a:r>
            <a:br>
              <a:rPr lang="en-US" sz="1300" dirty="0"/>
            </a:br>
            <a:br>
              <a:rPr lang="en-US" sz="1300" dirty="0"/>
            </a:br>
            <a:r>
              <a:rPr lang="en-US" sz="1300" b="1" dirty="0"/>
              <a:t>Oil: </a:t>
            </a:r>
            <a:r>
              <a:rPr lang="en-US" sz="1300" dirty="0"/>
              <a:t>If to increase by 1 percentage point, inflation is to increase by .5 percentage points, significant at a 1% level.</a:t>
            </a:r>
          </a:p>
          <a:p>
            <a:pPr lvl="1"/>
            <a:endParaRPr lang="en-US" sz="1300" b="1" dirty="0"/>
          </a:p>
          <a:p>
            <a:pPr lvl="1"/>
            <a:r>
              <a:rPr lang="en-US" sz="1300" b="1" dirty="0"/>
              <a:t>Unemployment Rate: </a:t>
            </a:r>
            <a:r>
              <a:rPr lang="en-US" sz="1300" dirty="0"/>
              <a:t>If to increase by 1 percentage point, inflation is to decrease by 12.5 percentage points, significant at a 1% level.</a:t>
            </a:r>
          </a:p>
          <a:p>
            <a:pPr lvl="1"/>
            <a:endParaRPr lang="en-US" sz="1300" b="1" dirty="0"/>
          </a:p>
          <a:p>
            <a:pPr lvl="1"/>
            <a:r>
              <a:rPr lang="en-US" sz="1300" b="1" dirty="0"/>
              <a:t>Freight Trucking:</a:t>
            </a:r>
            <a:r>
              <a:rPr lang="en-US" sz="1300" dirty="0"/>
              <a:t> If to increase by 1 percentage point, inflation is to increase by 13.9 percentage points, significant at a 1% level.</a:t>
            </a:r>
            <a:endParaRPr lang="en-US" sz="1300" b="1" dirty="0"/>
          </a:p>
        </p:txBody>
      </p:sp>
      <p:sp>
        <p:nvSpPr>
          <p:cNvPr id="4" name="Oval 3">
            <a:extLst>
              <a:ext uri="{FF2B5EF4-FFF2-40B4-BE49-F238E27FC236}">
                <a16:creationId xmlns:a16="http://schemas.microsoft.com/office/drawing/2014/main" id="{A446F3A7-22DD-8518-A780-AF6084BE78B0}"/>
              </a:ext>
            </a:extLst>
          </p:cNvPr>
          <p:cNvSpPr/>
          <p:nvPr/>
        </p:nvSpPr>
        <p:spPr>
          <a:xfrm>
            <a:off x="6923315" y="3157381"/>
            <a:ext cx="5170714" cy="761475"/>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187D4769-D3D4-49EC-A98D-282B2E0F2D75}"/>
              </a:ext>
            </a:extLst>
          </p:cNvPr>
          <p:cNvSpPr/>
          <p:nvPr/>
        </p:nvSpPr>
        <p:spPr>
          <a:xfrm>
            <a:off x="6923314" y="5133429"/>
            <a:ext cx="5170714" cy="761475"/>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Audio 4">
            <a:hlinkClick r:id="" action="ppaction://media"/>
            <a:extLst>
              <a:ext uri="{FF2B5EF4-FFF2-40B4-BE49-F238E27FC236}">
                <a16:creationId xmlns:a16="http://schemas.microsoft.com/office/drawing/2014/main" id="{9E6EADE5-E9D7-ACC6-4771-58A133C6239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89570274"/>
      </p:ext>
    </p:extLst>
  </p:cSld>
  <p:clrMapOvr>
    <a:masterClrMapping/>
  </p:clrMapOvr>
  <mc:AlternateContent xmlns:mc="http://schemas.openxmlformats.org/markup-compatibility/2006">
    <mc:Choice xmlns:p14="http://schemas.microsoft.com/office/powerpoint/2010/main" Requires="p14">
      <p:transition spd="slow" p14:dur="2000" advTm="31857"/>
    </mc:Choice>
    <mc:Fallback>
      <p:transition spd="slow" advTm="31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Conclusion</a:t>
            </a:r>
          </a:p>
        </p:txBody>
      </p:sp>
      <p:cxnSp>
        <p:nvCxnSpPr>
          <p:cNvPr id="7" name="Straight Connector 6">
            <a:extLst>
              <a:ext uri="{FF2B5EF4-FFF2-40B4-BE49-F238E27FC236}">
                <a16:creationId xmlns:a16="http://schemas.microsoft.com/office/drawing/2014/main" id="{AAD6158A-4AC6-EAD8-B747-1D1D661A25A9}"/>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2010D11B-E563-50B7-64A3-45D1AB7EAFF2}"/>
              </a:ext>
            </a:extLst>
          </p:cNvPr>
          <p:cNvSpPr txBox="1"/>
          <p:nvPr/>
        </p:nvSpPr>
        <p:spPr>
          <a:xfrm>
            <a:off x="315684" y="2002505"/>
            <a:ext cx="11038116" cy="1754326"/>
          </a:xfrm>
          <a:prstGeom prst="rect">
            <a:avLst/>
          </a:prstGeom>
          <a:noFill/>
        </p:spPr>
        <p:txBody>
          <a:bodyPr wrap="square">
            <a:spAutoFit/>
          </a:bodyPr>
          <a:lstStyle/>
          <a:p>
            <a:pPr lvl="1" algn="just"/>
            <a:r>
              <a:rPr lang="en-US" dirty="0"/>
              <a:t>In conclusion, the results of the regression align with my sentiments on inflation. The PPI for the industry of freight trucking, which represents the disruption of the supply chain, increases inflation more than the money supply has and is statistically significant at a 1% level. This is profound in the sense that the majority believes that inflation was caused by QE. There are more reasons for the disruption of the supply chain due to COVID being the cause of inflation. Therefore, this is a case that quantitative easing is not the sole reason for inflation, and arguably, not a case at all. The real cause of inflation is the disruption of the supply chain. </a:t>
            </a:r>
          </a:p>
        </p:txBody>
      </p:sp>
      <p:pic>
        <p:nvPicPr>
          <p:cNvPr id="26" name="Audio 25">
            <a:hlinkClick r:id="" action="ppaction://media"/>
            <a:extLst>
              <a:ext uri="{FF2B5EF4-FFF2-40B4-BE49-F238E27FC236}">
                <a16:creationId xmlns:a16="http://schemas.microsoft.com/office/drawing/2014/main" id="{38831E05-0397-3CC9-A315-E732ADC9C7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72284579"/>
      </p:ext>
    </p:extLst>
  </p:cSld>
  <p:clrMapOvr>
    <a:masterClrMapping/>
  </p:clrMapOvr>
  <mc:AlternateContent xmlns:mc="http://schemas.openxmlformats.org/markup-compatibility/2006">
    <mc:Choice xmlns:p14="http://schemas.microsoft.com/office/powerpoint/2010/main" Requires="p14">
      <p:transition spd="slow" p14:dur="2000" advTm="42572"/>
    </mc:Choice>
    <mc:Fallback>
      <p:transition spd="slow" advTm="42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Research Question</a:t>
            </a:r>
          </a:p>
        </p:txBody>
      </p:sp>
      <p:sp>
        <p:nvSpPr>
          <p:cNvPr id="3" name="Content Placeholder 2">
            <a:extLst>
              <a:ext uri="{FF2B5EF4-FFF2-40B4-BE49-F238E27FC236}">
                <a16:creationId xmlns:a16="http://schemas.microsoft.com/office/drawing/2014/main" id="{8A930BDE-0064-5075-7C51-BC434A466E8C}"/>
              </a:ext>
            </a:extLst>
          </p:cNvPr>
          <p:cNvSpPr>
            <a:spLocks noGrp="1"/>
          </p:cNvSpPr>
          <p:nvPr>
            <p:ph idx="1"/>
          </p:nvPr>
        </p:nvSpPr>
        <p:spPr>
          <a:xfrm>
            <a:off x="838200" y="1989814"/>
            <a:ext cx="10515600" cy="1126720"/>
          </a:xfrm>
        </p:spPr>
        <p:txBody>
          <a:bodyPr>
            <a:noAutofit/>
          </a:bodyPr>
          <a:lstStyle/>
          <a:p>
            <a:pPr marL="0" indent="0">
              <a:buNone/>
            </a:pPr>
            <a:r>
              <a:rPr lang="en-US" sz="3000" dirty="0"/>
              <a:t>How much of the increase in inflation is explained by supply chain disruption or monetary policy?</a:t>
            </a:r>
          </a:p>
        </p:txBody>
      </p:sp>
      <p:cxnSp>
        <p:nvCxnSpPr>
          <p:cNvPr id="5" name="Straight Connector 4">
            <a:extLst>
              <a:ext uri="{FF2B5EF4-FFF2-40B4-BE49-F238E27FC236}">
                <a16:creationId xmlns:a16="http://schemas.microsoft.com/office/drawing/2014/main" id="{8EB4BAD7-BC7E-4209-86F0-87E679D39A2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8" name="Audio 7">
            <a:hlinkClick r:id="" action="ppaction://media"/>
            <a:extLst>
              <a:ext uri="{FF2B5EF4-FFF2-40B4-BE49-F238E27FC236}">
                <a16:creationId xmlns:a16="http://schemas.microsoft.com/office/drawing/2014/main" id="{4A352C7A-23AC-919A-89E0-95B05C9250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67396443"/>
      </p:ext>
    </p:extLst>
  </p:cSld>
  <p:clrMapOvr>
    <a:masterClrMapping/>
  </p:clrMapOvr>
  <mc:AlternateContent xmlns:mc="http://schemas.openxmlformats.org/markup-compatibility/2006">
    <mc:Choice xmlns:p14="http://schemas.microsoft.com/office/powerpoint/2010/main" Requires="p14">
      <p:transition spd="slow" p14:dur="2000" advTm="49134"/>
    </mc:Choice>
    <mc:Fallback>
      <p:transition spd="slow" advTm="49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Importance</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DF18E0C-D736-C413-1BC1-CEB670E3A855}"/>
              </a:ext>
            </a:extLst>
          </p:cNvPr>
          <p:cNvSpPr txBox="1"/>
          <p:nvPr/>
        </p:nvSpPr>
        <p:spPr>
          <a:xfrm>
            <a:off x="838199" y="1803292"/>
            <a:ext cx="6781801" cy="553998"/>
          </a:xfrm>
          <a:prstGeom prst="rect">
            <a:avLst/>
          </a:prstGeom>
          <a:noFill/>
        </p:spPr>
        <p:txBody>
          <a:bodyPr wrap="square" rtlCol="0">
            <a:spAutoFit/>
          </a:bodyPr>
          <a:lstStyle/>
          <a:p>
            <a:r>
              <a:rPr lang="en-US" sz="3000" b="1" dirty="0"/>
              <a:t>COVID-19 Exposed the Supply Chain</a:t>
            </a:r>
          </a:p>
        </p:txBody>
      </p:sp>
      <p:sp>
        <p:nvSpPr>
          <p:cNvPr id="7" name="Content Placeholder 2">
            <a:extLst>
              <a:ext uri="{FF2B5EF4-FFF2-40B4-BE49-F238E27FC236}">
                <a16:creationId xmlns:a16="http://schemas.microsoft.com/office/drawing/2014/main" id="{3562F6B3-FD44-6B9A-14C5-1A252EB01700}"/>
              </a:ext>
            </a:extLst>
          </p:cNvPr>
          <p:cNvSpPr txBox="1">
            <a:spLocks/>
          </p:cNvSpPr>
          <p:nvPr/>
        </p:nvSpPr>
        <p:spPr>
          <a:xfrm>
            <a:off x="838200" y="2469894"/>
            <a:ext cx="10515600" cy="1381260"/>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6800" dirty="0"/>
              <a:t>Shocked the supply chain and disrupted the timing of goods</a:t>
            </a:r>
          </a:p>
          <a:p>
            <a:pPr lvl="1" algn="just"/>
            <a:r>
              <a:rPr lang="en-US" sz="6000" dirty="0"/>
              <a:t>Vessels were rerouted and containers missing</a:t>
            </a:r>
          </a:p>
          <a:p>
            <a:pPr lvl="1" algn="just"/>
            <a:r>
              <a:rPr lang="en-US" sz="6000" dirty="0"/>
              <a:t>Exacerbated the prices of goods due to the disruption</a:t>
            </a:r>
          </a:p>
          <a:p>
            <a:pPr lvl="1" algn="just"/>
            <a:r>
              <a:rPr lang="en-US" sz="6000" dirty="0"/>
              <a:t>Goods were in high demand and supply of them was lacking</a:t>
            </a:r>
          </a:p>
          <a:p>
            <a:pPr lvl="1" algn="just"/>
            <a:r>
              <a:rPr lang="en-US" sz="6000" dirty="0"/>
              <a:t>Businesses shut down due to the lack of goods</a:t>
            </a:r>
          </a:p>
          <a:p>
            <a:pPr lvl="1" algn="just"/>
            <a:r>
              <a:rPr lang="en-US" sz="6000" dirty="0"/>
              <a:t>Lack of labor</a:t>
            </a:r>
          </a:p>
        </p:txBody>
      </p:sp>
      <p:sp>
        <p:nvSpPr>
          <p:cNvPr id="9" name="TextBox 8">
            <a:extLst>
              <a:ext uri="{FF2B5EF4-FFF2-40B4-BE49-F238E27FC236}">
                <a16:creationId xmlns:a16="http://schemas.microsoft.com/office/drawing/2014/main" id="{799E97C9-5E2F-F143-17F5-64BE12967D93}"/>
              </a:ext>
            </a:extLst>
          </p:cNvPr>
          <p:cNvSpPr txBox="1"/>
          <p:nvPr/>
        </p:nvSpPr>
        <p:spPr>
          <a:xfrm>
            <a:off x="838197" y="4076362"/>
            <a:ext cx="10080173" cy="553998"/>
          </a:xfrm>
          <a:prstGeom prst="rect">
            <a:avLst/>
          </a:prstGeom>
          <a:noFill/>
        </p:spPr>
        <p:txBody>
          <a:bodyPr wrap="square" rtlCol="0">
            <a:spAutoFit/>
          </a:bodyPr>
          <a:lstStyle/>
          <a:p>
            <a:r>
              <a:rPr lang="en-US" sz="3000" b="1" dirty="0"/>
              <a:t>COVID-19 Led the Fed to Print Monies to Stimulate Economy </a:t>
            </a:r>
          </a:p>
        </p:txBody>
      </p:sp>
      <p:sp>
        <p:nvSpPr>
          <p:cNvPr id="10" name="Content Placeholder 2">
            <a:extLst>
              <a:ext uri="{FF2B5EF4-FFF2-40B4-BE49-F238E27FC236}">
                <a16:creationId xmlns:a16="http://schemas.microsoft.com/office/drawing/2014/main" id="{82550E86-47C5-FB63-8B14-B990F63A7CC8}"/>
              </a:ext>
            </a:extLst>
          </p:cNvPr>
          <p:cNvSpPr txBox="1">
            <a:spLocks/>
          </p:cNvSpPr>
          <p:nvPr/>
        </p:nvSpPr>
        <p:spPr>
          <a:xfrm>
            <a:off x="838198" y="4742964"/>
            <a:ext cx="10515600" cy="10302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800" dirty="0"/>
              <a:t>Federal Reserve has printed a total of $13 trillion  </a:t>
            </a:r>
          </a:p>
          <a:p>
            <a:pPr lvl="1" algn="just"/>
            <a:r>
              <a:rPr lang="en-US" sz="1500" dirty="0"/>
              <a:t>$5.2 T for COVID, $4.5 T for QE, $3 T for infrastructure</a:t>
            </a:r>
          </a:p>
          <a:p>
            <a:pPr lvl="1" algn="just"/>
            <a:r>
              <a:rPr lang="en-US" sz="1500" dirty="0"/>
              <a:t>Annual Inflation rate is now 8.2%</a:t>
            </a:r>
          </a:p>
        </p:txBody>
      </p:sp>
      <p:pic>
        <p:nvPicPr>
          <p:cNvPr id="14" name="Audio 13">
            <a:hlinkClick r:id="" action="ppaction://media"/>
            <a:extLst>
              <a:ext uri="{FF2B5EF4-FFF2-40B4-BE49-F238E27FC236}">
                <a16:creationId xmlns:a16="http://schemas.microsoft.com/office/drawing/2014/main" id="{383BBBAF-92A6-3C5F-ED20-F741E1E7FA7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07380591"/>
      </p:ext>
    </p:extLst>
  </p:cSld>
  <p:clrMapOvr>
    <a:masterClrMapping/>
  </p:clrMapOvr>
  <mc:AlternateContent xmlns:mc="http://schemas.openxmlformats.org/markup-compatibility/2006">
    <mc:Choice xmlns:p14="http://schemas.microsoft.com/office/powerpoint/2010/main" Requires="p14">
      <p:transition spd="slow" p14:dur="2000" advTm="39089"/>
    </mc:Choice>
    <mc:Fallback>
      <p:transition spd="slow" advTm="39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Importance – continued.</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DF18E0C-D736-C413-1BC1-CEB670E3A855}"/>
              </a:ext>
            </a:extLst>
          </p:cNvPr>
          <p:cNvSpPr txBox="1"/>
          <p:nvPr/>
        </p:nvSpPr>
        <p:spPr>
          <a:xfrm>
            <a:off x="838199" y="1803292"/>
            <a:ext cx="6781801" cy="553998"/>
          </a:xfrm>
          <a:prstGeom prst="rect">
            <a:avLst/>
          </a:prstGeom>
          <a:noFill/>
        </p:spPr>
        <p:txBody>
          <a:bodyPr wrap="square" rtlCol="0">
            <a:spAutoFit/>
          </a:bodyPr>
          <a:lstStyle/>
          <a:p>
            <a:r>
              <a:rPr lang="en-US" sz="3000" b="1" dirty="0"/>
              <a:t>Quantitative Easing in 2007 - 2008 </a:t>
            </a:r>
          </a:p>
        </p:txBody>
      </p:sp>
      <p:sp>
        <p:nvSpPr>
          <p:cNvPr id="7" name="Content Placeholder 2">
            <a:extLst>
              <a:ext uri="{FF2B5EF4-FFF2-40B4-BE49-F238E27FC236}">
                <a16:creationId xmlns:a16="http://schemas.microsoft.com/office/drawing/2014/main" id="{3562F6B3-FD44-6B9A-14C5-1A252EB01700}"/>
              </a:ext>
            </a:extLst>
          </p:cNvPr>
          <p:cNvSpPr txBox="1">
            <a:spLocks/>
          </p:cNvSpPr>
          <p:nvPr/>
        </p:nvSpPr>
        <p:spPr>
          <a:xfrm>
            <a:off x="838200" y="2469894"/>
            <a:ext cx="10515600" cy="6978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800" dirty="0"/>
              <a:t>During the Financial Crisis, quantitative easing was performed</a:t>
            </a:r>
          </a:p>
          <a:p>
            <a:pPr lvl="1" algn="just"/>
            <a:r>
              <a:rPr lang="en-US" sz="1600" dirty="0"/>
              <a:t>Inflation was not declared</a:t>
            </a:r>
          </a:p>
        </p:txBody>
      </p:sp>
      <p:sp>
        <p:nvSpPr>
          <p:cNvPr id="12" name="TextBox 11">
            <a:extLst>
              <a:ext uri="{FF2B5EF4-FFF2-40B4-BE49-F238E27FC236}">
                <a16:creationId xmlns:a16="http://schemas.microsoft.com/office/drawing/2014/main" id="{E43F9076-E1F9-29BF-0882-92C41E75FECA}"/>
              </a:ext>
            </a:extLst>
          </p:cNvPr>
          <p:cNvSpPr txBox="1"/>
          <p:nvPr/>
        </p:nvSpPr>
        <p:spPr>
          <a:xfrm>
            <a:off x="838199" y="3095681"/>
            <a:ext cx="10287004" cy="369332"/>
          </a:xfrm>
          <a:prstGeom prst="rect">
            <a:avLst/>
          </a:prstGeom>
          <a:noFill/>
        </p:spPr>
        <p:txBody>
          <a:bodyPr wrap="square">
            <a:spAutoFit/>
          </a:bodyPr>
          <a:lstStyle/>
          <a:p>
            <a:pPr marL="285750" indent="-285750">
              <a:buFont typeface="Arial" panose="020B0604020202020204" pitchFamily="34" charset="0"/>
              <a:buChar char="•"/>
            </a:pPr>
            <a:r>
              <a:rPr lang="en-US" sz="1800" dirty="0"/>
              <a:t>If there was quantitative easing during that time, why wasn’t inflation declared? </a:t>
            </a:r>
            <a:endParaRPr lang="en-US" dirty="0"/>
          </a:p>
        </p:txBody>
      </p:sp>
      <p:pic>
        <p:nvPicPr>
          <p:cNvPr id="8" name="Audio 7">
            <a:hlinkClick r:id="" action="ppaction://media"/>
            <a:extLst>
              <a:ext uri="{FF2B5EF4-FFF2-40B4-BE49-F238E27FC236}">
                <a16:creationId xmlns:a16="http://schemas.microsoft.com/office/drawing/2014/main" id="{55F54CC1-ED74-6688-B488-23BBF77A32C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42827833"/>
      </p:ext>
    </p:extLst>
  </p:cSld>
  <p:clrMapOvr>
    <a:masterClrMapping/>
  </p:clrMapOvr>
  <mc:AlternateContent xmlns:mc="http://schemas.openxmlformats.org/markup-compatibility/2006">
    <mc:Choice xmlns:p14="http://schemas.microsoft.com/office/powerpoint/2010/main" Requires="p14">
      <p:transition spd="slow" p14:dur="2000" advTm="19454"/>
    </mc:Choice>
    <mc:Fallback>
      <p:transition spd="slow" advTm="19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M1 – Methodology Change </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3A356C18-BE96-29BB-45FD-F133F7533037}"/>
              </a:ext>
            </a:extLst>
          </p:cNvPr>
          <p:cNvPicPr>
            <a:picLocks noChangeAspect="1"/>
          </p:cNvPicPr>
          <p:nvPr/>
        </p:nvPicPr>
        <p:blipFill rotWithShape="1">
          <a:blip r:embed="rId5">
            <a:extLst>
              <a:ext uri="{28A0092B-C50C-407E-A947-70E740481C1C}">
                <a14:useLocalDpi xmlns:a14="http://schemas.microsoft.com/office/drawing/2010/main" val="0"/>
              </a:ext>
            </a:extLst>
          </a:blip>
          <a:srcRect l="2968" t="56490" r="2966"/>
          <a:stretch/>
        </p:blipFill>
        <p:spPr bwMode="auto">
          <a:xfrm>
            <a:off x="838201" y="2176569"/>
            <a:ext cx="10515600" cy="3610655"/>
          </a:xfrm>
          <a:prstGeom prst="rect">
            <a:avLst/>
          </a:prstGeom>
          <a:noFill/>
          <a:ln>
            <a:noFill/>
          </a:ln>
        </p:spPr>
      </p:pic>
      <p:sp>
        <p:nvSpPr>
          <p:cNvPr id="13" name="Content Placeholder 2">
            <a:extLst>
              <a:ext uri="{FF2B5EF4-FFF2-40B4-BE49-F238E27FC236}">
                <a16:creationId xmlns:a16="http://schemas.microsoft.com/office/drawing/2014/main" id="{42DE35ED-ABF3-3694-FA76-17916B05322D}"/>
              </a:ext>
            </a:extLst>
          </p:cNvPr>
          <p:cNvSpPr txBox="1">
            <a:spLocks/>
          </p:cNvSpPr>
          <p:nvPr/>
        </p:nvSpPr>
        <p:spPr>
          <a:xfrm>
            <a:off x="838200" y="5990077"/>
            <a:ext cx="10515600" cy="3731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1500" dirty="0"/>
              <a:t>As of May 2020, M1 Money Stock now consists of OCDs and saving deposits. As a result, the M1 Money Stock has increased significantly</a:t>
            </a:r>
          </a:p>
        </p:txBody>
      </p:sp>
      <p:sp>
        <p:nvSpPr>
          <p:cNvPr id="7" name="TextBox 6">
            <a:extLst>
              <a:ext uri="{FF2B5EF4-FFF2-40B4-BE49-F238E27FC236}">
                <a16:creationId xmlns:a16="http://schemas.microsoft.com/office/drawing/2014/main" id="{9CC1665D-D4F9-77BB-3EB6-EF4E23228374}"/>
              </a:ext>
            </a:extLst>
          </p:cNvPr>
          <p:cNvSpPr txBox="1"/>
          <p:nvPr/>
        </p:nvSpPr>
        <p:spPr>
          <a:xfrm>
            <a:off x="838200" y="1606402"/>
            <a:ext cx="9231087" cy="400110"/>
          </a:xfrm>
          <a:prstGeom prst="rect">
            <a:avLst/>
          </a:prstGeom>
          <a:noFill/>
        </p:spPr>
        <p:txBody>
          <a:bodyPr wrap="square" rtlCol="0">
            <a:spAutoFit/>
          </a:bodyPr>
          <a:lstStyle/>
          <a:p>
            <a:r>
              <a:rPr lang="en-US" sz="2000" b="1" dirty="0"/>
              <a:t>Description of M1 Money Stock Methodology Change</a:t>
            </a:r>
          </a:p>
        </p:txBody>
      </p:sp>
      <p:pic>
        <p:nvPicPr>
          <p:cNvPr id="4" name="Audio 3">
            <a:hlinkClick r:id="" action="ppaction://media"/>
            <a:extLst>
              <a:ext uri="{FF2B5EF4-FFF2-40B4-BE49-F238E27FC236}">
                <a16:creationId xmlns:a16="http://schemas.microsoft.com/office/drawing/2014/main" id="{C0474373-C69F-4FF6-1EAD-F3DD4C07BAE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80513278"/>
      </p:ext>
    </p:extLst>
  </p:cSld>
  <p:clrMapOvr>
    <a:masterClrMapping/>
  </p:clrMapOvr>
  <mc:AlternateContent xmlns:mc="http://schemas.openxmlformats.org/markup-compatibility/2006">
    <mc:Choice xmlns:p14="http://schemas.microsoft.com/office/powerpoint/2010/main" Requires="p14">
      <p:transition spd="slow" p14:dur="2000" advTm="15358"/>
    </mc:Choice>
    <mc:Fallback>
      <p:transition spd="slow" advTm="15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M1 – Methodology Change </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3AD23ABA-8092-68CB-F052-FEA0CC4EF5BF}"/>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38200" y="2119371"/>
            <a:ext cx="10515600" cy="3571875"/>
          </a:xfrm>
          <a:prstGeom prst="rect">
            <a:avLst/>
          </a:prstGeom>
          <a:noFill/>
          <a:ln>
            <a:noFill/>
          </a:ln>
        </p:spPr>
      </p:pic>
      <p:sp>
        <p:nvSpPr>
          <p:cNvPr id="17" name="TextBox 16">
            <a:extLst>
              <a:ext uri="{FF2B5EF4-FFF2-40B4-BE49-F238E27FC236}">
                <a16:creationId xmlns:a16="http://schemas.microsoft.com/office/drawing/2014/main" id="{D3C9A86E-D896-497A-1AB3-298A8815D5D4}"/>
              </a:ext>
            </a:extLst>
          </p:cNvPr>
          <p:cNvSpPr txBox="1"/>
          <p:nvPr/>
        </p:nvSpPr>
        <p:spPr>
          <a:xfrm>
            <a:off x="751112" y="5784284"/>
            <a:ext cx="10798629" cy="553998"/>
          </a:xfrm>
          <a:prstGeom prst="rect">
            <a:avLst/>
          </a:prstGeom>
          <a:noFill/>
        </p:spPr>
        <p:txBody>
          <a:bodyPr wrap="square">
            <a:spAutoFit/>
          </a:bodyPr>
          <a:lstStyle/>
          <a:p>
            <a:r>
              <a:rPr lang="en-US" sz="1500" dirty="0"/>
              <a:t>In a single month, the increase of there was an increase from $4.9 billion to $16.2 billion, not solely due to QE, but from the methodology change </a:t>
            </a:r>
          </a:p>
        </p:txBody>
      </p:sp>
      <p:sp>
        <p:nvSpPr>
          <p:cNvPr id="18" name="TextBox 17">
            <a:extLst>
              <a:ext uri="{FF2B5EF4-FFF2-40B4-BE49-F238E27FC236}">
                <a16:creationId xmlns:a16="http://schemas.microsoft.com/office/drawing/2014/main" id="{B4304421-377C-A8DD-491C-90A07D4BC9A9}"/>
              </a:ext>
            </a:extLst>
          </p:cNvPr>
          <p:cNvSpPr txBox="1"/>
          <p:nvPr/>
        </p:nvSpPr>
        <p:spPr>
          <a:xfrm>
            <a:off x="751112" y="1583671"/>
            <a:ext cx="9231087" cy="400110"/>
          </a:xfrm>
          <a:prstGeom prst="rect">
            <a:avLst/>
          </a:prstGeom>
          <a:noFill/>
        </p:spPr>
        <p:txBody>
          <a:bodyPr wrap="square" rtlCol="0">
            <a:spAutoFit/>
          </a:bodyPr>
          <a:lstStyle/>
          <a:p>
            <a:r>
              <a:rPr lang="en-US" sz="2000" b="1" dirty="0"/>
              <a:t>M1 Money Stock</a:t>
            </a:r>
          </a:p>
        </p:txBody>
      </p:sp>
      <p:sp>
        <p:nvSpPr>
          <p:cNvPr id="5" name="Arrow: Up 4">
            <a:extLst>
              <a:ext uri="{FF2B5EF4-FFF2-40B4-BE49-F238E27FC236}">
                <a16:creationId xmlns:a16="http://schemas.microsoft.com/office/drawing/2014/main" id="{4D9317C7-CAE2-3619-E82D-50B0EB85B679}"/>
              </a:ext>
            </a:extLst>
          </p:cNvPr>
          <p:cNvSpPr/>
          <p:nvPr/>
        </p:nvSpPr>
        <p:spPr>
          <a:xfrm>
            <a:off x="10439400" y="3340227"/>
            <a:ext cx="348342" cy="111034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Audio 19">
            <a:hlinkClick r:id="" action="ppaction://media"/>
            <a:extLst>
              <a:ext uri="{FF2B5EF4-FFF2-40B4-BE49-F238E27FC236}">
                <a16:creationId xmlns:a16="http://schemas.microsoft.com/office/drawing/2014/main" id="{40C12ECF-6464-3B56-128D-2E90EDE206C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62708910"/>
      </p:ext>
    </p:extLst>
  </p:cSld>
  <p:clrMapOvr>
    <a:masterClrMapping/>
  </p:clrMapOvr>
  <mc:AlternateContent xmlns:mc="http://schemas.openxmlformats.org/markup-compatibility/2006">
    <mc:Choice xmlns:p14="http://schemas.microsoft.com/office/powerpoint/2010/main" Requires="p14">
      <p:transition spd="slow" p14:dur="2000" advTm="21349"/>
    </mc:Choice>
    <mc:Fallback>
      <p:transition spd="slow" advTm="21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Monetary Policy – M1 Methodology Change</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DF18E0C-D736-C413-1BC1-CEB670E3A855}"/>
              </a:ext>
            </a:extLst>
          </p:cNvPr>
          <p:cNvSpPr txBox="1"/>
          <p:nvPr/>
        </p:nvSpPr>
        <p:spPr>
          <a:xfrm>
            <a:off x="838199" y="1834070"/>
            <a:ext cx="9231087" cy="400110"/>
          </a:xfrm>
          <a:prstGeom prst="rect">
            <a:avLst/>
          </a:prstGeom>
          <a:noFill/>
        </p:spPr>
        <p:txBody>
          <a:bodyPr wrap="square" rtlCol="0">
            <a:spAutoFit/>
          </a:bodyPr>
          <a:lstStyle/>
          <a:p>
            <a:r>
              <a:rPr lang="en-US" sz="2000" b="1" dirty="0"/>
              <a:t>U.S. Federal Government passed the CARES Act on March 27th, 2020</a:t>
            </a:r>
          </a:p>
        </p:txBody>
      </p:sp>
      <p:sp>
        <p:nvSpPr>
          <p:cNvPr id="7" name="Content Placeholder 2">
            <a:extLst>
              <a:ext uri="{FF2B5EF4-FFF2-40B4-BE49-F238E27FC236}">
                <a16:creationId xmlns:a16="http://schemas.microsoft.com/office/drawing/2014/main" id="{3562F6B3-FD44-6B9A-14C5-1A252EB01700}"/>
              </a:ext>
            </a:extLst>
          </p:cNvPr>
          <p:cNvSpPr txBox="1">
            <a:spLocks/>
          </p:cNvSpPr>
          <p:nvPr/>
        </p:nvSpPr>
        <p:spPr>
          <a:xfrm>
            <a:off x="838200" y="2316006"/>
            <a:ext cx="10515600" cy="6978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800" dirty="0"/>
              <a:t>$2 Trillion to all qualifying adults of up to $1200</a:t>
            </a:r>
          </a:p>
          <a:p>
            <a:pPr lvl="1" algn="just"/>
            <a:r>
              <a:rPr lang="en-US" sz="1500" dirty="0"/>
              <a:t>Increased Money Supply</a:t>
            </a:r>
          </a:p>
        </p:txBody>
      </p:sp>
      <p:sp>
        <p:nvSpPr>
          <p:cNvPr id="8" name="TextBox 7">
            <a:extLst>
              <a:ext uri="{FF2B5EF4-FFF2-40B4-BE49-F238E27FC236}">
                <a16:creationId xmlns:a16="http://schemas.microsoft.com/office/drawing/2014/main" id="{252FB17D-1E1C-4719-7178-A41AECEC2806}"/>
              </a:ext>
            </a:extLst>
          </p:cNvPr>
          <p:cNvSpPr txBox="1"/>
          <p:nvPr/>
        </p:nvSpPr>
        <p:spPr>
          <a:xfrm>
            <a:off x="838198" y="3237195"/>
            <a:ext cx="9231087" cy="400110"/>
          </a:xfrm>
          <a:prstGeom prst="rect">
            <a:avLst/>
          </a:prstGeom>
          <a:noFill/>
        </p:spPr>
        <p:txBody>
          <a:bodyPr wrap="square" rtlCol="0">
            <a:spAutoFit/>
          </a:bodyPr>
          <a:lstStyle/>
          <a:p>
            <a:r>
              <a:rPr lang="en-US" sz="2000" b="1" dirty="0"/>
              <a:t>Theory of Money Equation – Milton Friedman</a:t>
            </a:r>
          </a:p>
        </p:txBody>
      </p:sp>
      <p:sp>
        <p:nvSpPr>
          <p:cNvPr id="9" name="Content Placeholder 2">
            <a:extLst>
              <a:ext uri="{FF2B5EF4-FFF2-40B4-BE49-F238E27FC236}">
                <a16:creationId xmlns:a16="http://schemas.microsoft.com/office/drawing/2014/main" id="{BB1C1EF4-1322-D443-F471-C0718F0EBFE6}"/>
              </a:ext>
            </a:extLst>
          </p:cNvPr>
          <p:cNvSpPr txBox="1">
            <a:spLocks/>
          </p:cNvSpPr>
          <p:nvPr/>
        </p:nvSpPr>
        <p:spPr>
          <a:xfrm>
            <a:off x="838200" y="3663300"/>
            <a:ext cx="10515600" cy="6978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800" dirty="0"/>
              <a:t>MV = PQ</a:t>
            </a:r>
          </a:p>
          <a:p>
            <a:pPr lvl="1" algn="just"/>
            <a:r>
              <a:rPr lang="en-US" sz="1500" dirty="0"/>
              <a:t>In theory, if GDP and Velocity were to increase at a constant, any increase in the money supply should increase prices</a:t>
            </a:r>
          </a:p>
        </p:txBody>
      </p:sp>
      <p:sp>
        <p:nvSpPr>
          <p:cNvPr id="10" name="TextBox 9">
            <a:extLst>
              <a:ext uri="{FF2B5EF4-FFF2-40B4-BE49-F238E27FC236}">
                <a16:creationId xmlns:a16="http://schemas.microsoft.com/office/drawing/2014/main" id="{FB366D9F-7C62-CEEC-2A34-301B64FF88EB}"/>
              </a:ext>
            </a:extLst>
          </p:cNvPr>
          <p:cNvSpPr txBox="1"/>
          <p:nvPr/>
        </p:nvSpPr>
        <p:spPr>
          <a:xfrm>
            <a:off x="838198" y="4581381"/>
            <a:ext cx="9231087" cy="400110"/>
          </a:xfrm>
          <a:prstGeom prst="rect">
            <a:avLst/>
          </a:prstGeom>
          <a:noFill/>
        </p:spPr>
        <p:txBody>
          <a:bodyPr wrap="square" rtlCol="0">
            <a:spAutoFit/>
          </a:bodyPr>
          <a:lstStyle/>
          <a:p>
            <a:r>
              <a:rPr lang="en-US" sz="2000" b="1" dirty="0"/>
              <a:t>Methodology Change in M1</a:t>
            </a:r>
          </a:p>
        </p:txBody>
      </p:sp>
      <p:sp>
        <p:nvSpPr>
          <p:cNvPr id="11" name="Content Placeholder 2">
            <a:extLst>
              <a:ext uri="{FF2B5EF4-FFF2-40B4-BE49-F238E27FC236}">
                <a16:creationId xmlns:a16="http://schemas.microsoft.com/office/drawing/2014/main" id="{B1D3EB40-1DBC-430A-173D-E22413C0D4ED}"/>
              </a:ext>
            </a:extLst>
          </p:cNvPr>
          <p:cNvSpPr txBox="1">
            <a:spLocks/>
          </p:cNvSpPr>
          <p:nvPr/>
        </p:nvSpPr>
        <p:spPr>
          <a:xfrm>
            <a:off x="838198" y="5066325"/>
            <a:ext cx="10515600" cy="117616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800" dirty="0"/>
              <a:t>Quantitative easing is measured in the Money Supply (M1)</a:t>
            </a:r>
          </a:p>
          <a:p>
            <a:pPr lvl="1" algn="just"/>
            <a:r>
              <a:rPr lang="en-US" sz="1500" dirty="0"/>
              <a:t>In May 2020, the Fed decided to add saving deposits and checkable money funds, which were from M2, to M1</a:t>
            </a:r>
          </a:p>
          <a:p>
            <a:pPr lvl="1" algn="just"/>
            <a:r>
              <a:rPr lang="en-US" sz="1500" dirty="0"/>
              <a:t>M1 is now M1 (before May 2020) + M2</a:t>
            </a:r>
          </a:p>
          <a:p>
            <a:pPr lvl="2" algn="just"/>
            <a:r>
              <a:rPr lang="en-US" sz="1500" dirty="0"/>
              <a:t>This is seen in Figure 1</a:t>
            </a:r>
          </a:p>
        </p:txBody>
      </p:sp>
      <p:pic>
        <p:nvPicPr>
          <p:cNvPr id="5" name="Audio 4">
            <a:hlinkClick r:id="" action="ppaction://media"/>
            <a:extLst>
              <a:ext uri="{FF2B5EF4-FFF2-40B4-BE49-F238E27FC236}">
                <a16:creationId xmlns:a16="http://schemas.microsoft.com/office/drawing/2014/main" id="{0A7EACAE-E6FF-020E-679E-69895357929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31062268"/>
      </p:ext>
    </p:extLst>
  </p:cSld>
  <p:clrMapOvr>
    <a:masterClrMapping/>
  </p:clrMapOvr>
  <mc:AlternateContent xmlns:mc="http://schemas.openxmlformats.org/markup-compatibility/2006">
    <mc:Choice xmlns:p14="http://schemas.microsoft.com/office/powerpoint/2010/main" Requires="p14">
      <p:transition spd="slow" p14:dur="2000" advTm="25351"/>
    </mc:Choice>
    <mc:Fallback>
      <p:transition spd="slow" advTm="253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M1 – Methodology Change </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6C761D1E-C8D0-95F7-F47D-6808EA5F7ED9}"/>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36172" y="2199127"/>
            <a:ext cx="9427029" cy="3608239"/>
          </a:xfrm>
          <a:prstGeom prst="rect">
            <a:avLst/>
          </a:prstGeom>
          <a:noFill/>
          <a:ln>
            <a:noFill/>
          </a:ln>
        </p:spPr>
      </p:pic>
      <p:sp>
        <p:nvSpPr>
          <p:cNvPr id="9" name="TextBox 8">
            <a:extLst>
              <a:ext uri="{FF2B5EF4-FFF2-40B4-BE49-F238E27FC236}">
                <a16:creationId xmlns:a16="http://schemas.microsoft.com/office/drawing/2014/main" id="{35ED04A4-5A87-9008-59B5-153E8DF4447B}"/>
              </a:ext>
            </a:extLst>
          </p:cNvPr>
          <p:cNvSpPr txBox="1"/>
          <p:nvPr/>
        </p:nvSpPr>
        <p:spPr>
          <a:xfrm>
            <a:off x="838200" y="5915695"/>
            <a:ext cx="10613572" cy="569387"/>
          </a:xfrm>
          <a:prstGeom prst="rect">
            <a:avLst/>
          </a:prstGeom>
          <a:noFill/>
        </p:spPr>
        <p:txBody>
          <a:bodyPr wrap="square" rtlCol="0">
            <a:spAutoFit/>
          </a:bodyPr>
          <a:lstStyle/>
          <a:p>
            <a:r>
              <a:rPr lang="en-US" sz="1600" dirty="0"/>
              <a:t>The decrease of Velocity in M1 Money Stock is not a result of unemployment</a:t>
            </a:r>
          </a:p>
          <a:p>
            <a:pPr marL="285750" indent="-285750">
              <a:buFont typeface="Arial" panose="020B0604020202020204" pitchFamily="34" charset="0"/>
              <a:buChar char="•"/>
            </a:pPr>
            <a:r>
              <a:rPr lang="en-US" sz="1500" dirty="0"/>
              <a:t>Despite the increase in employment, the Velocity of M1 Money Stock was still decreasing, which is circled in yellow</a:t>
            </a:r>
          </a:p>
        </p:txBody>
      </p:sp>
      <p:sp>
        <p:nvSpPr>
          <p:cNvPr id="10" name="TextBox 9">
            <a:extLst>
              <a:ext uri="{FF2B5EF4-FFF2-40B4-BE49-F238E27FC236}">
                <a16:creationId xmlns:a16="http://schemas.microsoft.com/office/drawing/2014/main" id="{71CCD18A-398B-25CA-C704-6765E1B9E277}"/>
              </a:ext>
            </a:extLst>
          </p:cNvPr>
          <p:cNvSpPr txBox="1"/>
          <p:nvPr/>
        </p:nvSpPr>
        <p:spPr>
          <a:xfrm>
            <a:off x="838200" y="1690688"/>
            <a:ext cx="9231087" cy="400110"/>
          </a:xfrm>
          <a:prstGeom prst="rect">
            <a:avLst/>
          </a:prstGeom>
          <a:noFill/>
        </p:spPr>
        <p:txBody>
          <a:bodyPr wrap="square" rtlCol="0">
            <a:spAutoFit/>
          </a:bodyPr>
          <a:lstStyle/>
          <a:p>
            <a:r>
              <a:rPr lang="en-US" sz="2000" b="1" dirty="0"/>
              <a:t>Velocity of M1 Stock and Employment-Population Ratio </a:t>
            </a:r>
          </a:p>
        </p:txBody>
      </p:sp>
      <p:pic>
        <p:nvPicPr>
          <p:cNvPr id="11" name="Audio 10">
            <a:hlinkClick r:id="" action="ppaction://media"/>
            <a:extLst>
              <a:ext uri="{FF2B5EF4-FFF2-40B4-BE49-F238E27FC236}">
                <a16:creationId xmlns:a16="http://schemas.microsoft.com/office/drawing/2014/main" id="{1F8A89A0-8958-E309-8E70-1D42AF23D5C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11496337"/>
      </p:ext>
    </p:extLst>
  </p:cSld>
  <p:clrMapOvr>
    <a:masterClrMapping/>
  </p:clrMapOvr>
  <mc:AlternateContent xmlns:mc="http://schemas.openxmlformats.org/markup-compatibility/2006">
    <mc:Choice xmlns:p14="http://schemas.microsoft.com/office/powerpoint/2010/main" Requires="p14">
      <p:transition spd="slow" p14:dur="2000" advTm="35150"/>
    </mc:Choice>
    <mc:Fallback>
      <p:transition spd="slow" advTm="351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6B5D-3F16-7233-4D4C-BCED8CB9174E}"/>
              </a:ext>
            </a:extLst>
          </p:cNvPr>
          <p:cNvSpPr>
            <a:spLocks noGrp="1"/>
          </p:cNvSpPr>
          <p:nvPr>
            <p:ph type="title"/>
          </p:nvPr>
        </p:nvSpPr>
        <p:spPr/>
        <p:txBody>
          <a:bodyPr/>
          <a:lstStyle/>
          <a:p>
            <a:r>
              <a:rPr lang="en-US" b="1" dirty="0"/>
              <a:t>M1 – Methodology Change </a:t>
            </a:r>
          </a:p>
        </p:txBody>
      </p:sp>
      <p:cxnSp>
        <p:nvCxnSpPr>
          <p:cNvPr id="6" name="Straight Connector 5">
            <a:extLst>
              <a:ext uri="{FF2B5EF4-FFF2-40B4-BE49-F238E27FC236}">
                <a16:creationId xmlns:a16="http://schemas.microsoft.com/office/drawing/2014/main" id="{985397F9-98EE-AD06-5C28-2A8E174D338C}"/>
              </a:ext>
            </a:extLst>
          </p:cNvPr>
          <p:cNvCxnSpPr/>
          <p:nvPr/>
        </p:nvCxnSpPr>
        <p:spPr>
          <a:xfrm>
            <a:off x="838200" y="1459149"/>
            <a:ext cx="105156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3CBEA220-0E5F-7B04-2688-2A3D6F7309B1}"/>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8200" y="2184195"/>
            <a:ext cx="9499283" cy="3214656"/>
          </a:xfrm>
          <a:prstGeom prst="rect">
            <a:avLst/>
          </a:prstGeom>
          <a:noFill/>
          <a:ln>
            <a:noFill/>
          </a:ln>
        </p:spPr>
      </p:pic>
      <p:sp>
        <p:nvSpPr>
          <p:cNvPr id="13" name="TextBox 12">
            <a:extLst>
              <a:ext uri="{FF2B5EF4-FFF2-40B4-BE49-F238E27FC236}">
                <a16:creationId xmlns:a16="http://schemas.microsoft.com/office/drawing/2014/main" id="{901BCDB6-71F8-FEB3-2C74-3BE1DDB92D89}"/>
              </a:ext>
            </a:extLst>
          </p:cNvPr>
          <p:cNvSpPr txBox="1"/>
          <p:nvPr/>
        </p:nvSpPr>
        <p:spPr>
          <a:xfrm>
            <a:off x="751115" y="1690688"/>
            <a:ext cx="9231087" cy="400110"/>
          </a:xfrm>
          <a:prstGeom prst="rect">
            <a:avLst/>
          </a:prstGeom>
          <a:noFill/>
        </p:spPr>
        <p:txBody>
          <a:bodyPr wrap="square" rtlCol="0">
            <a:spAutoFit/>
          </a:bodyPr>
          <a:lstStyle/>
          <a:p>
            <a:r>
              <a:rPr lang="en-US" sz="2000" b="1" dirty="0"/>
              <a:t>Reserves of Depository Institutions: Total</a:t>
            </a:r>
          </a:p>
        </p:txBody>
      </p:sp>
      <p:sp>
        <p:nvSpPr>
          <p:cNvPr id="14" name="TextBox 13">
            <a:extLst>
              <a:ext uri="{FF2B5EF4-FFF2-40B4-BE49-F238E27FC236}">
                <a16:creationId xmlns:a16="http://schemas.microsoft.com/office/drawing/2014/main" id="{8E751ADB-8A4C-B5D6-0D49-D758BF08500E}"/>
              </a:ext>
            </a:extLst>
          </p:cNvPr>
          <p:cNvSpPr txBox="1"/>
          <p:nvPr/>
        </p:nvSpPr>
        <p:spPr>
          <a:xfrm>
            <a:off x="789214" y="5492248"/>
            <a:ext cx="10613572" cy="569387"/>
          </a:xfrm>
          <a:prstGeom prst="rect">
            <a:avLst/>
          </a:prstGeom>
          <a:noFill/>
        </p:spPr>
        <p:txBody>
          <a:bodyPr wrap="square" rtlCol="0">
            <a:spAutoFit/>
          </a:bodyPr>
          <a:lstStyle/>
          <a:p>
            <a:r>
              <a:rPr lang="en-US" sz="1600" dirty="0"/>
              <a:t>The money being printed was not used by the general public</a:t>
            </a:r>
          </a:p>
          <a:p>
            <a:pPr marL="285750" indent="-285750">
              <a:buFont typeface="Arial" panose="020B0604020202020204" pitchFamily="34" charset="0"/>
              <a:buChar char="•"/>
            </a:pPr>
            <a:r>
              <a:rPr lang="en-US" sz="1500" dirty="0"/>
              <a:t>Institutions have accumulated the excess monies from the federal reserve</a:t>
            </a:r>
          </a:p>
        </p:txBody>
      </p:sp>
      <p:pic>
        <p:nvPicPr>
          <p:cNvPr id="3" name="Audio 2">
            <a:hlinkClick r:id="" action="ppaction://media"/>
            <a:extLst>
              <a:ext uri="{FF2B5EF4-FFF2-40B4-BE49-F238E27FC236}">
                <a16:creationId xmlns:a16="http://schemas.microsoft.com/office/drawing/2014/main" id="{4919BC0F-DB90-603D-7A41-B907C7FC352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51549743"/>
      </p:ext>
    </p:extLst>
  </p:cSld>
  <p:clrMapOvr>
    <a:masterClrMapping/>
  </p:clrMapOvr>
  <mc:AlternateContent xmlns:mc="http://schemas.openxmlformats.org/markup-compatibility/2006">
    <mc:Choice xmlns:p14="http://schemas.microsoft.com/office/powerpoint/2010/main" Requires="p14">
      <p:transition spd="slow" p14:dur="2000" advTm="13967"/>
    </mc:Choice>
    <mc:Fallback>
      <p:transition spd="slow" advTm="139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3106</TotalTime>
  <Words>3067</Words>
  <Application>Microsoft Office PowerPoint</Application>
  <PresentationFormat>Widescreen</PresentationFormat>
  <Paragraphs>253</Paragraphs>
  <Slides>17</Slides>
  <Notes>17</Notes>
  <HiddenSlides>0</HiddenSlides>
  <MMClips>17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Cambria Math</vt:lpstr>
      <vt:lpstr>Times New Roman</vt:lpstr>
      <vt:lpstr>Office Theme</vt:lpstr>
      <vt:lpstr>Supply Chain Disruption:  The Real Cause of Inflation</vt:lpstr>
      <vt:lpstr>Research Question</vt:lpstr>
      <vt:lpstr>Importance</vt:lpstr>
      <vt:lpstr>Importance – continued.</vt:lpstr>
      <vt:lpstr>M1 – Methodology Change </vt:lpstr>
      <vt:lpstr>M1 – Methodology Change </vt:lpstr>
      <vt:lpstr>Monetary Policy – M1 Methodology Change</vt:lpstr>
      <vt:lpstr>M1 – Methodology Change </vt:lpstr>
      <vt:lpstr>M1 – Methodology Change </vt:lpstr>
      <vt:lpstr>Regression – M1 Money Stock</vt:lpstr>
      <vt:lpstr>Disruption in the Supply Chain</vt:lpstr>
      <vt:lpstr>Disruption in the Supply Chain – Port Data</vt:lpstr>
      <vt:lpstr>Disruption in the Supply Chain - Containers</vt:lpstr>
      <vt:lpstr>Disruption in the Supply Chain - Containers</vt:lpstr>
      <vt:lpstr>Model and Regression Results</vt:lpstr>
      <vt:lpstr>Model and Regression 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Disruption:  The Real Cause of Inflation</dc:title>
  <dc:creator>Joshua Simangunsong</dc:creator>
  <cp:lastModifiedBy>Joshua Simangunsong</cp:lastModifiedBy>
  <cp:revision>15</cp:revision>
  <dcterms:created xsi:type="dcterms:W3CDTF">2022-05-23T06:07:43Z</dcterms:created>
  <dcterms:modified xsi:type="dcterms:W3CDTF">2022-06-10T20:13:43Z</dcterms:modified>
</cp:coreProperties>
</file>

<file path=docProps/thumbnail.jpeg>
</file>